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453" r:id="rId2"/>
    <p:sldId id="477" r:id="rId3"/>
    <p:sldId id="478" r:id="rId4"/>
    <p:sldId id="470" r:id="rId5"/>
    <p:sldId id="471" r:id="rId6"/>
    <p:sldId id="472" r:id="rId7"/>
    <p:sldId id="420" r:id="rId8"/>
    <p:sldId id="434" r:id="rId9"/>
    <p:sldId id="435" r:id="rId10"/>
    <p:sldId id="407" r:id="rId11"/>
    <p:sldId id="479" r:id="rId12"/>
    <p:sldId id="480" r:id="rId13"/>
    <p:sldId id="481" r:id="rId14"/>
    <p:sldId id="482" r:id="rId15"/>
    <p:sldId id="459" r:id="rId16"/>
    <p:sldId id="454" r:id="rId17"/>
    <p:sldId id="455" r:id="rId18"/>
    <p:sldId id="465" r:id="rId19"/>
    <p:sldId id="466" r:id="rId20"/>
    <p:sldId id="484" r:id="rId21"/>
    <p:sldId id="445" r:id="rId22"/>
    <p:sldId id="462" r:id="rId23"/>
    <p:sldId id="483" r:id="rId24"/>
    <p:sldId id="399" r:id="rId25"/>
    <p:sldId id="473" r:id="rId26"/>
    <p:sldId id="474" r:id="rId27"/>
    <p:sldId id="475" r:id="rId28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99FF33"/>
    <a:srgbClr val="00FFFF"/>
    <a:srgbClr val="1E4D78"/>
    <a:srgbClr val="FF0000"/>
    <a:srgbClr val="660033"/>
    <a:srgbClr val="FFFF3F"/>
    <a:srgbClr val="FF5050"/>
    <a:srgbClr val="5B9BD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44" autoAdjust="0"/>
    <p:restoredTop sz="94660"/>
  </p:normalViewPr>
  <p:slideViewPr>
    <p:cSldViewPr snapToGrid="0">
      <p:cViewPr varScale="1">
        <p:scale>
          <a:sx n="65" d="100"/>
          <a:sy n="65" d="100"/>
        </p:scale>
        <p:origin x="58" y="2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7" d="100"/>
        <a:sy n="57" d="100"/>
      </p:scale>
      <p:origin x="0" y="-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D2854C-8240-48DC-9C32-405FEB63453F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EE5573F1-A488-4E94-8AF4-6C1DC519404A}">
      <dgm:prSet phldrT="[Text]" custT="1"/>
      <dgm:spPr/>
      <dgm:t>
        <a:bodyPr/>
        <a:lstStyle/>
        <a:p>
          <a:pPr algn="ctr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000" b="1" cap="none" spc="0" dirty="0" smtClean="0">
              <a:ln w="0"/>
              <a:solidFill>
                <a:srgbClr val="660033"/>
              </a:solidFill>
              <a:effectLst>
                <a:reflection blurRad="6350" stA="53000" endA="300" endPos="35500" dir="5400000" sy="-90000" algn="bl" rotWithShape="0"/>
              </a:effectLst>
            </a:rPr>
            <a:t>ก่อตัว</a:t>
          </a:r>
        </a:p>
        <a:p>
          <a:pPr algn="ctr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dirty="0" smtClean="0"/>
            <a:t>Formation</a:t>
          </a:r>
        </a:p>
        <a:p>
          <a:pPr algn="ctr">
            <a:lnSpc>
              <a:spcPts val="2400"/>
            </a:lnSpc>
            <a:spcBef>
              <a:spcPts val="1200"/>
            </a:spcBef>
            <a:spcAft>
              <a:spcPts val="0"/>
            </a:spcAft>
          </a:pPr>
          <a:r>
            <a:rPr lang="en-US" sz="2800" b="0" cap="none" spc="0" dirty="0" smtClean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</a:rPr>
            <a:t>staff-structure</a:t>
          </a:r>
          <a:r>
            <a:rPr lang="th-TH" sz="2800" b="0" cap="none" spc="0" dirty="0" smtClean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</a:rPr>
            <a:t>	</a:t>
          </a:r>
          <a:endParaRPr lang="th-TH" sz="2800" b="0" cap="none" spc="0" dirty="0">
            <a:ln w="0"/>
            <a:solidFill>
              <a:srgbClr val="C00000"/>
            </a:solidFill>
            <a:effectLst>
              <a:reflection blurRad="6350" stA="53000" endA="300" endPos="35500" dir="5400000" sy="-90000" algn="bl" rotWithShape="0"/>
            </a:effectLst>
          </a:endParaRPr>
        </a:p>
      </dgm:t>
    </dgm:pt>
    <dgm:pt modelId="{30B2944C-E595-4E90-A048-52C15DD484F9}" type="parTrans" cxnId="{6B232714-4374-407D-A303-1AC0E64870E0}">
      <dgm:prSet/>
      <dgm:spPr/>
      <dgm:t>
        <a:bodyPr/>
        <a:lstStyle/>
        <a:p>
          <a:endParaRPr lang="th-TH"/>
        </a:p>
      </dgm:t>
    </dgm:pt>
    <dgm:pt modelId="{6BE3A2DD-F090-4F70-AE9C-6E3152B1CE6F}" type="sibTrans" cxnId="{6B232714-4374-407D-A303-1AC0E64870E0}">
      <dgm:prSet/>
      <dgm:spPr/>
      <dgm:t>
        <a:bodyPr/>
        <a:lstStyle/>
        <a:p>
          <a:endParaRPr lang="th-TH"/>
        </a:p>
      </dgm:t>
    </dgm:pt>
    <dgm:pt modelId="{A2B1C23F-E3A9-4C12-B5CA-459A1AD0AE38}">
      <dgm:prSet phldrT="[Text]" custT="1"/>
      <dgm:spPr/>
      <dgm:t>
        <a:bodyPr/>
        <a:lstStyle/>
        <a:p>
          <a:pPr algn="ctr"/>
          <a:r>
            <a:rPr lang="th-TH" sz="4000" b="1" cap="none" spc="0" dirty="0" smtClean="0">
              <a:ln w="0"/>
              <a:solidFill>
                <a:srgbClr val="660033"/>
              </a:solidFill>
              <a:effectLst>
                <a:reflection blurRad="6350" stA="53000" endA="300" endPos="35500" dir="5400000" sy="-90000" algn="bl" rotWithShape="0"/>
              </a:effectLst>
            </a:rPr>
            <a:t>เข้าระบบ</a:t>
          </a:r>
        </a:p>
        <a:p>
          <a:pPr algn="ctr"/>
          <a:r>
            <a:rPr lang="en-US" sz="2500" spc="-150" dirty="0" smtClean="0"/>
            <a:t>Maintenance</a:t>
          </a:r>
        </a:p>
        <a:p>
          <a:pPr algn="ctr"/>
          <a:r>
            <a:rPr lang="en-US" sz="3600" b="0" cap="none" spc="300" dirty="0" smtClean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supermarket" panose="02000000000000000000" pitchFamily="2" charset="0"/>
              <a:cs typeface="supermarket" panose="02000000000000000000" pitchFamily="2" charset="0"/>
            </a:rPr>
            <a:t>System</a:t>
          </a:r>
          <a:endParaRPr lang="th-TH" sz="3600" b="0" cap="none" spc="300" dirty="0">
            <a:ln w="0"/>
            <a:solidFill>
              <a:srgbClr val="C00000"/>
            </a:solidFill>
            <a:effectLst>
              <a:reflection blurRad="6350" stA="53000" endA="300" endPos="35500" dir="5400000" sy="-90000" algn="bl" rotWithShape="0"/>
            </a:effectLst>
            <a:latin typeface="supermarket" panose="02000000000000000000" pitchFamily="2" charset="0"/>
            <a:cs typeface="supermarket" panose="02000000000000000000" pitchFamily="2" charset="0"/>
          </a:endParaRPr>
        </a:p>
      </dgm:t>
    </dgm:pt>
    <dgm:pt modelId="{9F6270F6-E2BA-4DB1-BD82-6C2DB1057A5B}" type="parTrans" cxnId="{F34964BD-7C88-43C0-9B3A-0DF67AA9314A}">
      <dgm:prSet/>
      <dgm:spPr/>
      <dgm:t>
        <a:bodyPr/>
        <a:lstStyle/>
        <a:p>
          <a:endParaRPr lang="th-TH"/>
        </a:p>
      </dgm:t>
    </dgm:pt>
    <dgm:pt modelId="{457B8277-A3B2-40AE-91B2-F1F7301863BE}" type="sibTrans" cxnId="{F34964BD-7C88-43C0-9B3A-0DF67AA9314A}">
      <dgm:prSet/>
      <dgm:spPr/>
      <dgm:t>
        <a:bodyPr/>
        <a:lstStyle/>
        <a:p>
          <a:endParaRPr lang="th-TH"/>
        </a:p>
      </dgm:t>
    </dgm:pt>
    <dgm:pt modelId="{5DC673C6-AC0F-43CB-979E-C60F27309733}">
      <dgm:prSet phldrT="[Text]" custT="1"/>
      <dgm:spPr/>
      <dgm:t>
        <a:bodyPr/>
        <a:lstStyle/>
        <a:p>
          <a:pPr algn="ctr"/>
          <a:r>
            <a:rPr lang="th-TH" sz="3600" b="1" spc="-150" dirty="0" smtClean="0"/>
            <a:t> </a:t>
          </a:r>
          <a:r>
            <a:rPr lang="th-TH" sz="3600" b="1" spc="-300" dirty="0" smtClean="0"/>
            <a:t>ฝังตัว – ยั่งยืน</a:t>
          </a:r>
        </a:p>
        <a:p>
          <a:pPr algn="ctr"/>
          <a:r>
            <a:rPr lang="en-US" sz="2800" b="0" spc="-150" dirty="0" smtClean="0">
              <a:solidFill>
                <a:schemeClr val="tx1"/>
              </a:solidFill>
            </a:rPr>
            <a:t>Institutionalize</a:t>
          </a:r>
          <a:endParaRPr lang="th-TH" sz="2800" b="0" spc="-150" dirty="0">
            <a:solidFill>
              <a:schemeClr val="tx1"/>
            </a:solidFill>
          </a:endParaRPr>
        </a:p>
      </dgm:t>
    </dgm:pt>
    <dgm:pt modelId="{532A66B7-6678-49A7-BB28-627B1DF08DC6}" type="parTrans" cxnId="{73A8EC97-9439-4E91-9B1D-3DB3A677902E}">
      <dgm:prSet/>
      <dgm:spPr/>
      <dgm:t>
        <a:bodyPr/>
        <a:lstStyle/>
        <a:p>
          <a:endParaRPr lang="th-TH"/>
        </a:p>
      </dgm:t>
    </dgm:pt>
    <dgm:pt modelId="{7780F75D-2157-4316-9DA6-DA82A062B655}" type="sibTrans" cxnId="{73A8EC97-9439-4E91-9B1D-3DB3A677902E}">
      <dgm:prSet/>
      <dgm:spPr/>
      <dgm:t>
        <a:bodyPr/>
        <a:lstStyle/>
        <a:p>
          <a:endParaRPr lang="th-TH"/>
        </a:p>
      </dgm:t>
    </dgm:pt>
    <dgm:pt modelId="{551C9D78-68AC-4518-9CA4-90236C693A6C}" type="pres">
      <dgm:prSet presAssocID="{48D2854C-8240-48DC-9C32-405FEB63453F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th-TH"/>
        </a:p>
      </dgm:t>
    </dgm:pt>
    <dgm:pt modelId="{CAFE8708-B5C8-47B9-A496-172B810EE025}" type="pres">
      <dgm:prSet presAssocID="{EE5573F1-A488-4E94-8AF4-6C1DC519404A}" presName="composite" presStyleCnt="0"/>
      <dgm:spPr/>
    </dgm:pt>
    <dgm:pt modelId="{B0316420-ADF5-44D4-9A87-53BDC4F5CD87}" type="pres">
      <dgm:prSet presAssocID="{EE5573F1-A488-4E94-8AF4-6C1DC519404A}" presName="LShape" presStyleLbl="alignNode1" presStyleIdx="0" presStyleCnt="5"/>
      <dgm:spPr/>
    </dgm:pt>
    <dgm:pt modelId="{54F5AD11-2513-4B3D-BD82-BAB99A829472}" type="pres">
      <dgm:prSet presAssocID="{EE5573F1-A488-4E94-8AF4-6C1DC519404A}" presName="ParentText" presStyleLbl="revTx" presStyleIdx="0" presStyleCnt="3" custScaleX="12694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69B81A5-7809-46B6-A86B-1A76370F055D}" type="pres">
      <dgm:prSet presAssocID="{EE5573F1-A488-4E94-8AF4-6C1DC519404A}" presName="Triangle" presStyleLbl="alignNode1" presStyleIdx="1" presStyleCnt="5"/>
      <dgm:spPr/>
    </dgm:pt>
    <dgm:pt modelId="{5ECFD8E8-8F11-4226-896F-DFC72D246544}" type="pres">
      <dgm:prSet presAssocID="{6BE3A2DD-F090-4F70-AE9C-6E3152B1CE6F}" presName="sibTrans" presStyleCnt="0"/>
      <dgm:spPr/>
    </dgm:pt>
    <dgm:pt modelId="{A3E1C742-DEAA-4442-B9E7-5480BFA529D9}" type="pres">
      <dgm:prSet presAssocID="{6BE3A2DD-F090-4F70-AE9C-6E3152B1CE6F}" presName="space" presStyleCnt="0"/>
      <dgm:spPr/>
    </dgm:pt>
    <dgm:pt modelId="{0C796DF5-C9C2-4B23-BC0D-BE19B341B8DB}" type="pres">
      <dgm:prSet presAssocID="{A2B1C23F-E3A9-4C12-B5CA-459A1AD0AE38}" presName="composite" presStyleCnt="0"/>
      <dgm:spPr/>
    </dgm:pt>
    <dgm:pt modelId="{74073D01-B8E5-41EF-AEB1-7BA31D70D8FD}" type="pres">
      <dgm:prSet presAssocID="{A2B1C23F-E3A9-4C12-B5CA-459A1AD0AE38}" presName="LShape" presStyleLbl="alignNode1" presStyleIdx="2" presStyleCnt="5"/>
      <dgm:spPr/>
    </dgm:pt>
    <dgm:pt modelId="{8BFEB26F-E803-49E5-914B-2B0155056304}" type="pres">
      <dgm:prSet presAssocID="{A2B1C23F-E3A9-4C12-B5CA-459A1AD0AE38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89AB71D-D421-4790-A5A3-197E7CD6EAF4}" type="pres">
      <dgm:prSet presAssocID="{A2B1C23F-E3A9-4C12-B5CA-459A1AD0AE38}" presName="Triangle" presStyleLbl="alignNode1" presStyleIdx="3" presStyleCnt="5"/>
      <dgm:spPr/>
    </dgm:pt>
    <dgm:pt modelId="{20FEFD95-D17B-4524-B60C-6FE7682E235A}" type="pres">
      <dgm:prSet presAssocID="{457B8277-A3B2-40AE-91B2-F1F7301863BE}" presName="sibTrans" presStyleCnt="0"/>
      <dgm:spPr/>
    </dgm:pt>
    <dgm:pt modelId="{6D8EAB82-81D9-4F3D-8E21-F44F972B1BC3}" type="pres">
      <dgm:prSet presAssocID="{457B8277-A3B2-40AE-91B2-F1F7301863BE}" presName="space" presStyleCnt="0"/>
      <dgm:spPr/>
    </dgm:pt>
    <dgm:pt modelId="{99FFD0B7-4EB6-4BC0-AD09-4202F4ECB6D6}" type="pres">
      <dgm:prSet presAssocID="{5DC673C6-AC0F-43CB-979E-C60F27309733}" presName="composite" presStyleCnt="0"/>
      <dgm:spPr/>
    </dgm:pt>
    <dgm:pt modelId="{6AE97C6A-9182-4AB8-84CF-E2B8934400F0}" type="pres">
      <dgm:prSet presAssocID="{5DC673C6-AC0F-43CB-979E-C60F27309733}" presName="LShape" presStyleLbl="alignNode1" presStyleIdx="4" presStyleCnt="5"/>
      <dgm:spPr/>
    </dgm:pt>
    <dgm:pt modelId="{93F6A6A6-C86A-45B4-ACF7-3FDE1B2AE4A8}" type="pres">
      <dgm:prSet presAssocID="{5DC673C6-AC0F-43CB-979E-C60F27309733}" presName="ParentText" presStyleLbl="revTx" presStyleIdx="2" presStyleCnt="3" custScaleX="11437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EE5DD7C7-839D-4678-A511-858A616A6C19}" type="presOf" srcId="{5DC673C6-AC0F-43CB-979E-C60F27309733}" destId="{93F6A6A6-C86A-45B4-ACF7-3FDE1B2AE4A8}" srcOrd="0" destOrd="0" presId="urn:microsoft.com/office/officeart/2009/3/layout/StepUpProcess"/>
    <dgm:cxn modelId="{6B232714-4374-407D-A303-1AC0E64870E0}" srcId="{48D2854C-8240-48DC-9C32-405FEB63453F}" destId="{EE5573F1-A488-4E94-8AF4-6C1DC519404A}" srcOrd="0" destOrd="0" parTransId="{30B2944C-E595-4E90-A048-52C15DD484F9}" sibTransId="{6BE3A2DD-F090-4F70-AE9C-6E3152B1CE6F}"/>
    <dgm:cxn modelId="{8C5F44C9-023E-42E5-B1D8-0A633019AA0C}" type="presOf" srcId="{EE5573F1-A488-4E94-8AF4-6C1DC519404A}" destId="{54F5AD11-2513-4B3D-BD82-BAB99A829472}" srcOrd="0" destOrd="0" presId="urn:microsoft.com/office/officeart/2009/3/layout/StepUpProcess"/>
    <dgm:cxn modelId="{F34964BD-7C88-43C0-9B3A-0DF67AA9314A}" srcId="{48D2854C-8240-48DC-9C32-405FEB63453F}" destId="{A2B1C23F-E3A9-4C12-B5CA-459A1AD0AE38}" srcOrd="1" destOrd="0" parTransId="{9F6270F6-E2BA-4DB1-BD82-6C2DB1057A5B}" sibTransId="{457B8277-A3B2-40AE-91B2-F1F7301863BE}"/>
    <dgm:cxn modelId="{2B318337-C673-4D28-9D5E-C565FF8EB9AA}" type="presOf" srcId="{A2B1C23F-E3A9-4C12-B5CA-459A1AD0AE38}" destId="{8BFEB26F-E803-49E5-914B-2B0155056304}" srcOrd="0" destOrd="0" presId="urn:microsoft.com/office/officeart/2009/3/layout/StepUpProcess"/>
    <dgm:cxn modelId="{73A8EC97-9439-4E91-9B1D-3DB3A677902E}" srcId="{48D2854C-8240-48DC-9C32-405FEB63453F}" destId="{5DC673C6-AC0F-43CB-979E-C60F27309733}" srcOrd="2" destOrd="0" parTransId="{532A66B7-6678-49A7-BB28-627B1DF08DC6}" sibTransId="{7780F75D-2157-4316-9DA6-DA82A062B655}"/>
    <dgm:cxn modelId="{10FEE958-F563-4388-9126-3DD825D672EB}" type="presOf" srcId="{48D2854C-8240-48DC-9C32-405FEB63453F}" destId="{551C9D78-68AC-4518-9CA4-90236C693A6C}" srcOrd="0" destOrd="0" presId="urn:microsoft.com/office/officeart/2009/3/layout/StepUpProcess"/>
    <dgm:cxn modelId="{4621A25E-B298-4289-BFC0-9DBA887313A8}" type="presParOf" srcId="{551C9D78-68AC-4518-9CA4-90236C693A6C}" destId="{CAFE8708-B5C8-47B9-A496-172B810EE025}" srcOrd="0" destOrd="0" presId="urn:microsoft.com/office/officeart/2009/3/layout/StepUpProcess"/>
    <dgm:cxn modelId="{F1FD6AC6-3F1F-4F97-A096-437D06ECA18C}" type="presParOf" srcId="{CAFE8708-B5C8-47B9-A496-172B810EE025}" destId="{B0316420-ADF5-44D4-9A87-53BDC4F5CD87}" srcOrd="0" destOrd="0" presId="urn:microsoft.com/office/officeart/2009/3/layout/StepUpProcess"/>
    <dgm:cxn modelId="{17F36697-1EFC-4DD3-A807-3CDD34C4BD69}" type="presParOf" srcId="{CAFE8708-B5C8-47B9-A496-172B810EE025}" destId="{54F5AD11-2513-4B3D-BD82-BAB99A829472}" srcOrd="1" destOrd="0" presId="urn:microsoft.com/office/officeart/2009/3/layout/StepUpProcess"/>
    <dgm:cxn modelId="{8524716B-3014-4F5D-A463-8F54C1942E65}" type="presParOf" srcId="{CAFE8708-B5C8-47B9-A496-172B810EE025}" destId="{769B81A5-7809-46B6-A86B-1A76370F055D}" srcOrd="2" destOrd="0" presId="urn:microsoft.com/office/officeart/2009/3/layout/StepUpProcess"/>
    <dgm:cxn modelId="{F7C765C7-CD31-49A4-BBA5-4FA546E7C7F1}" type="presParOf" srcId="{551C9D78-68AC-4518-9CA4-90236C693A6C}" destId="{5ECFD8E8-8F11-4226-896F-DFC72D246544}" srcOrd="1" destOrd="0" presId="urn:microsoft.com/office/officeart/2009/3/layout/StepUpProcess"/>
    <dgm:cxn modelId="{5F951036-D6BB-439A-8886-246AEB384FE8}" type="presParOf" srcId="{5ECFD8E8-8F11-4226-896F-DFC72D246544}" destId="{A3E1C742-DEAA-4442-B9E7-5480BFA529D9}" srcOrd="0" destOrd="0" presId="urn:microsoft.com/office/officeart/2009/3/layout/StepUpProcess"/>
    <dgm:cxn modelId="{F8F25DEA-40BC-4B4B-986E-D6AF991A3AC6}" type="presParOf" srcId="{551C9D78-68AC-4518-9CA4-90236C693A6C}" destId="{0C796DF5-C9C2-4B23-BC0D-BE19B341B8DB}" srcOrd="2" destOrd="0" presId="urn:microsoft.com/office/officeart/2009/3/layout/StepUpProcess"/>
    <dgm:cxn modelId="{C3EB517B-C0D2-44AD-AF79-E6DF29087C06}" type="presParOf" srcId="{0C796DF5-C9C2-4B23-BC0D-BE19B341B8DB}" destId="{74073D01-B8E5-41EF-AEB1-7BA31D70D8FD}" srcOrd="0" destOrd="0" presId="urn:microsoft.com/office/officeart/2009/3/layout/StepUpProcess"/>
    <dgm:cxn modelId="{21A44145-2DB8-4B99-A883-64212CFD0988}" type="presParOf" srcId="{0C796DF5-C9C2-4B23-BC0D-BE19B341B8DB}" destId="{8BFEB26F-E803-49E5-914B-2B0155056304}" srcOrd="1" destOrd="0" presId="urn:microsoft.com/office/officeart/2009/3/layout/StepUpProcess"/>
    <dgm:cxn modelId="{B309B0DF-32B5-4DBA-96FA-7C3B9C8CE61A}" type="presParOf" srcId="{0C796DF5-C9C2-4B23-BC0D-BE19B341B8DB}" destId="{589AB71D-D421-4790-A5A3-197E7CD6EAF4}" srcOrd="2" destOrd="0" presId="urn:microsoft.com/office/officeart/2009/3/layout/StepUpProcess"/>
    <dgm:cxn modelId="{B95B8386-5FE8-4BAF-B2BD-6D3904F5FD17}" type="presParOf" srcId="{551C9D78-68AC-4518-9CA4-90236C693A6C}" destId="{20FEFD95-D17B-4524-B60C-6FE7682E235A}" srcOrd="3" destOrd="0" presId="urn:microsoft.com/office/officeart/2009/3/layout/StepUpProcess"/>
    <dgm:cxn modelId="{D2D09646-A38C-4028-8D93-6000A863B559}" type="presParOf" srcId="{20FEFD95-D17B-4524-B60C-6FE7682E235A}" destId="{6D8EAB82-81D9-4F3D-8E21-F44F972B1BC3}" srcOrd="0" destOrd="0" presId="urn:microsoft.com/office/officeart/2009/3/layout/StepUpProcess"/>
    <dgm:cxn modelId="{0526F87C-37EA-4BE4-AF40-F1036F8BD6DA}" type="presParOf" srcId="{551C9D78-68AC-4518-9CA4-90236C693A6C}" destId="{99FFD0B7-4EB6-4BC0-AD09-4202F4ECB6D6}" srcOrd="4" destOrd="0" presId="urn:microsoft.com/office/officeart/2009/3/layout/StepUpProcess"/>
    <dgm:cxn modelId="{933A07CC-F08C-4EAB-8679-AC89FB574105}" type="presParOf" srcId="{99FFD0B7-4EB6-4BC0-AD09-4202F4ECB6D6}" destId="{6AE97C6A-9182-4AB8-84CF-E2B8934400F0}" srcOrd="0" destOrd="0" presId="urn:microsoft.com/office/officeart/2009/3/layout/StepUpProcess"/>
    <dgm:cxn modelId="{8D5AE68F-D885-40EC-9E32-11128D923DFD}" type="presParOf" srcId="{99FFD0B7-4EB6-4BC0-AD09-4202F4ECB6D6}" destId="{93F6A6A6-C86A-45B4-ACF7-3FDE1B2AE4A8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43423-FA42-45D4-97E8-01C76D76F619}" type="datetimeFigureOut">
              <a:rPr lang="th-TH" smtClean="0"/>
              <a:t>16/12/59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BCA13F-8B67-4C71-9275-DB6F904C8B0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70503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16004-E1F5-466D-AAC2-389BB7E566B7}" type="datetimeFigureOut">
              <a:rPr lang="th-TH" smtClean="0"/>
              <a:t>16/12/59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AD7E4-9A59-49F2-AC02-26CF4B97F24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4244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16004-E1F5-466D-AAC2-389BB7E566B7}" type="datetimeFigureOut">
              <a:rPr lang="th-TH" smtClean="0"/>
              <a:t>16/12/59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AD7E4-9A59-49F2-AC02-26CF4B97F24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83944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16004-E1F5-466D-AAC2-389BB7E566B7}" type="datetimeFigureOut">
              <a:rPr lang="th-TH" smtClean="0"/>
              <a:t>16/12/59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AD7E4-9A59-49F2-AC02-26CF4B97F24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971331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th-TH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82E60-BC4B-4E97-A5FD-8D8981B184E3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68486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16004-E1F5-466D-AAC2-389BB7E566B7}" type="datetimeFigureOut">
              <a:rPr lang="th-TH" smtClean="0"/>
              <a:t>16/12/59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AD7E4-9A59-49F2-AC02-26CF4B97F24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54148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16004-E1F5-466D-AAC2-389BB7E566B7}" type="datetimeFigureOut">
              <a:rPr lang="th-TH" smtClean="0"/>
              <a:t>16/12/59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AD7E4-9A59-49F2-AC02-26CF4B97F24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51547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16004-E1F5-466D-AAC2-389BB7E566B7}" type="datetimeFigureOut">
              <a:rPr lang="th-TH" smtClean="0"/>
              <a:t>16/12/59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AD7E4-9A59-49F2-AC02-26CF4B97F24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0184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16004-E1F5-466D-AAC2-389BB7E566B7}" type="datetimeFigureOut">
              <a:rPr lang="th-TH" smtClean="0"/>
              <a:t>16/12/59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AD7E4-9A59-49F2-AC02-26CF4B97F24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198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16004-E1F5-466D-AAC2-389BB7E566B7}" type="datetimeFigureOut">
              <a:rPr lang="th-TH" smtClean="0"/>
              <a:t>16/12/59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AD7E4-9A59-49F2-AC02-26CF4B97F24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18412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16004-E1F5-466D-AAC2-389BB7E566B7}" type="datetimeFigureOut">
              <a:rPr lang="th-TH" smtClean="0"/>
              <a:t>16/12/59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AD7E4-9A59-49F2-AC02-26CF4B97F24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69395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16004-E1F5-466D-AAC2-389BB7E566B7}" type="datetimeFigureOut">
              <a:rPr lang="th-TH" smtClean="0"/>
              <a:t>16/12/59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AD7E4-9A59-49F2-AC02-26CF4B97F24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40251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16004-E1F5-466D-AAC2-389BB7E566B7}" type="datetimeFigureOut">
              <a:rPr lang="th-TH" smtClean="0"/>
              <a:t>16/12/59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AD7E4-9A59-49F2-AC02-26CF4B97F24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2304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16004-E1F5-466D-AAC2-389BB7E566B7}" type="datetimeFigureOut">
              <a:rPr lang="th-TH" smtClean="0"/>
              <a:t>16/12/59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AD7E4-9A59-49F2-AC02-26CF4B97F24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4515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38.png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jpeg"/><Relationship Id="rId11" Type="http://schemas.openxmlformats.org/officeDocument/2006/relationships/image" Target="../media/image37.wmf"/><Relationship Id="rId5" Type="http://schemas.openxmlformats.org/officeDocument/2006/relationships/image" Target="../media/image10.jpe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9.jpe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40.jpeg"/><Relationship Id="rId7" Type="http://schemas.openxmlformats.org/officeDocument/2006/relationships/hyperlink" Target="http://news.truelife.com/detail/38505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45.png"/><Relationship Id="rId5" Type="http://schemas.openxmlformats.org/officeDocument/2006/relationships/image" Target="../media/image41.jpeg"/><Relationship Id="rId10" Type="http://schemas.openxmlformats.org/officeDocument/2006/relationships/image" Target="../media/image44.jpeg"/><Relationship Id="rId4" Type="http://schemas.openxmlformats.org/officeDocument/2006/relationships/hyperlink" Target="http://www.huahin.go.th/huahin/academic/news_view.php?idnews=2796" TargetMode="External"/><Relationship Id="rId9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1.jpeg"/><Relationship Id="rId18" Type="http://schemas.openxmlformats.org/officeDocument/2006/relationships/image" Target="../media/image41.jpeg"/><Relationship Id="rId3" Type="http://schemas.openxmlformats.org/officeDocument/2006/relationships/image" Target="../media/image46.png"/><Relationship Id="rId21" Type="http://schemas.openxmlformats.org/officeDocument/2006/relationships/hyperlink" Target="http://www.stockmanday.com/tag/%E0%B8%A7%E0%B8%B4%E0%B9%80%E0%B8%84%E0%B8%A3%E0%B8%B2%E0%B8%B0%E0%B8%AB%E0%B9%8C%E0%B8%81%E0%B8%A3%E0%B8%B2%E0%B8%9F%E0%B8%AB%E0%B8%B8%E0%B9%89%E0%B8%99%E0%B8%94%E0%B9%89%E0%B8%A7%E0%B8%A2%E0%B8%95" TargetMode="External"/><Relationship Id="rId7" Type="http://schemas.openxmlformats.org/officeDocument/2006/relationships/hyperlink" Target="http://www.tca.or.th/tca_website/frontends/actiondetail/12" TargetMode="External"/><Relationship Id="rId12" Type="http://schemas.openxmlformats.org/officeDocument/2006/relationships/hyperlink" Target="http://com.krp.ac.th/m52/n07/index.php/2014-09-17-06-14-09" TargetMode="External"/><Relationship Id="rId17" Type="http://schemas.openxmlformats.org/officeDocument/2006/relationships/hyperlink" Target="http://www.huahin.go.th/huahin/academic/news_view.php?idnews=2796" TargetMode="External"/><Relationship Id="rId2" Type="http://schemas.openxmlformats.org/officeDocument/2006/relationships/hyperlink" Target="http://www.thaisafetywork.com/%E0%B8%81%E0%B8%B2%E0%B8%A3%E0%B8%9D%E0%B8%B6%E0%B8%81%E0%B8%9B%E0%B8%8F%E0%B8%B4%E0%B8%9A%E0%B8%B1%E0%B8%95%E0%B8%B4%E0%B8%A7%E0%B8%B4%E0%B9%80%E0%B8%84%E0%B8%A3%E0%B8%B2%E0%B8%B0%E0%B8%AB%E0%B9%8C/" TargetMode="External"/><Relationship Id="rId16" Type="http://schemas.openxmlformats.org/officeDocument/2006/relationships/image" Target="../media/image40.jpeg"/><Relationship Id="rId20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11" Type="http://schemas.openxmlformats.org/officeDocument/2006/relationships/image" Target="../media/image50.jpeg"/><Relationship Id="rId24" Type="http://schemas.openxmlformats.org/officeDocument/2006/relationships/image" Target="../media/image17.jpeg"/><Relationship Id="rId5" Type="http://schemas.openxmlformats.org/officeDocument/2006/relationships/hyperlink" Target="https://www.haendlerbund.de/agb-service/datenschutzerklaerung" TargetMode="External"/><Relationship Id="rId15" Type="http://schemas.openxmlformats.org/officeDocument/2006/relationships/image" Target="../media/image18.png"/><Relationship Id="rId23" Type="http://schemas.openxmlformats.org/officeDocument/2006/relationships/hyperlink" Target="http://news.truelife.com/detail/38505" TargetMode="External"/><Relationship Id="rId10" Type="http://schemas.openxmlformats.org/officeDocument/2006/relationships/hyperlink" Target="http://pantip.com/topic/31223883" TargetMode="External"/><Relationship Id="rId19" Type="http://schemas.openxmlformats.org/officeDocument/2006/relationships/image" Target="../media/image53.jpeg"/><Relationship Id="rId4" Type="http://schemas.openxmlformats.org/officeDocument/2006/relationships/image" Target="../media/image15.jpeg"/><Relationship Id="rId9" Type="http://schemas.openxmlformats.org/officeDocument/2006/relationships/image" Target="../media/image49.jpeg"/><Relationship Id="rId14" Type="http://schemas.openxmlformats.org/officeDocument/2006/relationships/image" Target="../media/image52.jpeg"/><Relationship Id="rId22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55.jpeg"/><Relationship Id="rId7" Type="http://schemas.openxmlformats.org/officeDocument/2006/relationships/image" Target="../media/image5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42.jpeg"/><Relationship Id="rId4" Type="http://schemas.openxmlformats.org/officeDocument/2006/relationships/image" Target="../media/image56.jpeg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5.gif"/><Relationship Id="rId2" Type="http://schemas.openxmlformats.org/officeDocument/2006/relationships/hyperlink" Target="http://www.happyreading.in.th/news/detail.php?id=34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it.or.th/seminar2.aspx?id=524" TargetMode="External"/><Relationship Id="rId5" Type="http://schemas.openxmlformats.org/officeDocument/2006/relationships/image" Target="../media/image64.png"/><Relationship Id="rId4" Type="http://schemas.openxmlformats.org/officeDocument/2006/relationships/hyperlink" Target="http://www.publicconsultation.opm.go.th/phs/new_phs_detail.asp?page_type=NEW2&amp;prg1_code=392&amp;level1_id=006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9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9.png"/><Relationship Id="rId7" Type="http://schemas.openxmlformats.org/officeDocument/2006/relationships/image" Target="../media/image73.png"/><Relationship Id="rId2" Type="http://schemas.openxmlformats.org/officeDocument/2006/relationships/hyperlink" Target="../../../../../4%20-%20WEB%20Media%20Book%20VTR%20infographic/00%20-%20clip%20CCTV%20scoop%20infographic/1%20-%20scoop%20clip%20CCTV%20VTR/&#3588;&#3621;&#3636;&#3611;&#3629;&#3610;&#3633;&#3605;&#3636;&#3648;&#3627;&#3605;&#3640;%20&#3617;&#3629;&#3652;&#3595;&#3588;&#3660;&#3594;&#3609;&#3607;&#3657;&#3634;&#3618;&#3648;&#3585;&#3659;&#3591;%20&#3595;&#3629;&#3618;&#3585;&#3636;&#3656;&#3591;&#3649;&#3585;&#3657;&#3623;21_2.mp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hyperlink" Target="file:///E:\Thanapong\1%20%20-%20&#3624;&#3623;&#3611;&#3606;\4%20-%20WEB%20Media%20Book%20VTR%20infographic\00%20-%20clip%20CCTV%20scoop%20infographic\1%20-%20scoop%20clip%20CCTV%20VTR\&#3588;&#3621;&#3636;&#3611;&#3629;&#3610;&#3633;&#3605;&#3636;&#3648;&#3627;&#3605;&#3640;%20&#3617;&#3629;&#3652;&#3595;&#3588;&#3660;&#3594;&#3609;&#3607;&#3657;&#3634;&#3618;&#3648;&#3585;&#3659;&#3591;%20&#3595;&#3629;&#3618;&#3585;&#3636;&#3656;&#3591;&#3649;&#3585;&#3657;&#3623;21_2.mp4" TargetMode="External"/><Relationship Id="rId18" Type="http://schemas.openxmlformats.org/officeDocument/2006/relationships/hyperlink" Target="../../../../../4%20-%20WEB%20Media%20Book%20VTR%20infographic/00%20-%20clip%20CCTV%20scoop%20infographic/1%20-%20scoop%20clip%20CCTV%20VTR/&#3585;&#3619;&#3632;&#3610;&#3632;%20&#3649;&#3627;&#3585;&#3650;&#3588;&#3657;&#3591;%20&#3605;&#3621;&#3634;&#3604;&#3607;&#3633;&#3610;&#3617;&#3634;%20&#3619;&#3632;&#3618;&#3629;&#3591;%2021%20Jul%202016.mp4" TargetMode="External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17" Type="http://schemas.openxmlformats.org/officeDocument/2006/relationships/image" Target="../media/image22.png"/><Relationship Id="rId2" Type="http://schemas.openxmlformats.org/officeDocument/2006/relationships/image" Target="../media/image9.jpeg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7.jpeg"/><Relationship Id="rId5" Type="http://schemas.openxmlformats.org/officeDocument/2006/relationships/image" Target="../media/image12.jpeg"/><Relationship Id="rId15" Type="http://schemas.openxmlformats.org/officeDocument/2006/relationships/image" Target="../media/image20.png"/><Relationship Id="rId10" Type="http://schemas.openxmlformats.org/officeDocument/2006/relationships/hyperlink" Target="http://news.truelife.com/detail/38505" TargetMode="External"/><Relationship Id="rId19" Type="http://schemas.openxmlformats.org/officeDocument/2006/relationships/image" Target="../media/image23.png"/><Relationship Id="rId4" Type="http://schemas.openxmlformats.org/officeDocument/2006/relationships/image" Target="../media/image11.jpeg"/><Relationship Id="rId9" Type="http://schemas.openxmlformats.org/officeDocument/2006/relationships/image" Target="../media/image16.jpe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9.png"/><Relationship Id="rId3" Type="http://schemas.openxmlformats.org/officeDocument/2006/relationships/image" Target="../media/image10.jpeg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7.png"/><Relationship Id="rId5" Type="http://schemas.openxmlformats.org/officeDocument/2006/relationships/image" Target="../media/image16.jpeg"/><Relationship Id="rId10" Type="http://schemas.openxmlformats.org/officeDocument/2006/relationships/image" Target="../media/image26.png"/><Relationship Id="rId4" Type="http://schemas.openxmlformats.org/officeDocument/2006/relationships/image" Target="../media/image11.jpe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9.jpeg"/><Relationship Id="rId7" Type="http://schemas.openxmlformats.org/officeDocument/2006/relationships/image" Target="../media/image15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453661" y="3922503"/>
            <a:ext cx="8264770" cy="1115003"/>
          </a:xfrm>
          <a:prstGeom prst="rect">
            <a:avLst/>
          </a:prstGeom>
          <a:solidFill>
            <a:schemeClr val="bg1"/>
          </a:solidFill>
        </p:spPr>
        <p:txBody>
          <a:bodyPr wrap="square" tIns="360000">
            <a:spAutoFit/>
          </a:bodyPr>
          <a:lstStyle/>
          <a:p>
            <a:pPr>
              <a:lnSpc>
                <a:spcPts val="5500"/>
              </a:lnSpc>
              <a:spcBef>
                <a:spcPts val="600"/>
              </a:spcBef>
            </a:pPr>
            <a:r>
              <a:rPr lang="th-TH" sz="5400" spc="-150" dirty="0" smtClean="0">
                <a:latin typeface="supermarket" panose="02000000000000000000" pitchFamily="2" charset="0"/>
                <a:cs typeface="supermarket" panose="02000000000000000000" pitchFamily="2" charset="0"/>
              </a:rPr>
              <a:t> “ทศวรรษเพื่อความปลอดภัยทางถนน”   </a:t>
            </a:r>
          </a:p>
        </p:txBody>
      </p:sp>
      <p:sp>
        <p:nvSpPr>
          <p:cNvPr id="2" name="Rectangle 1"/>
          <p:cNvSpPr/>
          <p:nvPr/>
        </p:nvSpPr>
        <p:spPr>
          <a:xfrm>
            <a:off x="246185" y="1878651"/>
            <a:ext cx="10529456" cy="1588255"/>
          </a:xfrm>
          <a:prstGeom prst="rect">
            <a:avLst/>
          </a:prstGeom>
          <a:gradFill flip="none" rotWithShape="1">
            <a:gsLst>
              <a:gs pos="0">
                <a:srgbClr val="FFFF3F">
                  <a:tint val="66000"/>
                  <a:satMod val="160000"/>
                </a:srgbClr>
              </a:gs>
              <a:gs pos="50000">
                <a:srgbClr val="FFFF3F">
                  <a:tint val="44500"/>
                  <a:satMod val="160000"/>
                </a:srgbClr>
              </a:gs>
              <a:gs pos="100000">
                <a:srgbClr val="FFFF3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ts val="5500"/>
              </a:lnSpc>
              <a:spcBef>
                <a:spcPts val="600"/>
              </a:spcBef>
            </a:pPr>
            <a:r>
              <a:rPr lang="en-US" sz="4800" b="1" spc="60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upermarket" panose="02000000000000000000" pitchFamily="2" charset="0"/>
                <a:cs typeface="supermarket" panose="02000000000000000000" pitchFamily="2" charset="0"/>
              </a:rPr>
              <a:t>Update </a:t>
            </a:r>
            <a:r>
              <a:rPr lang="th-TH" sz="4800" b="1" spc="60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upermarket" panose="02000000000000000000" pitchFamily="2" charset="0"/>
                <a:cs typeface="supermarket" panose="02000000000000000000" pitchFamily="2" charset="0"/>
              </a:rPr>
              <a:t>โอกาสทางนโยบาย</a:t>
            </a:r>
            <a:r>
              <a:rPr lang="th-TH" sz="4800" b="1" spc="-15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upermarket" panose="02000000000000000000" pitchFamily="2" charset="0"/>
                <a:cs typeface="supermarket" panose="02000000000000000000" pitchFamily="2" charset="0"/>
              </a:rPr>
              <a:t> </a:t>
            </a:r>
            <a:r>
              <a:rPr lang="th-TH" sz="4400" spc="-15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supermarket" panose="02000000000000000000" pitchFamily="2" charset="0"/>
                <a:cs typeface="supermarket" panose="02000000000000000000" pitchFamily="2" charset="0"/>
              </a:rPr>
              <a:t>.. </a:t>
            </a:r>
            <a:r>
              <a:rPr lang="th-TH" sz="44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supermarket" panose="02000000000000000000" pitchFamily="2" charset="0"/>
                <a:cs typeface="supermarket" panose="02000000000000000000" pitchFamily="2" charset="0"/>
              </a:rPr>
              <a:t> </a:t>
            </a:r>
            <a:r>
              <a:rPr lang="th-TH" sz="4800" spc="300" dirty="0" smtClean="0">
                <a:ln w="0"/>
                <a:solidFill>
                  <a:srgbClr val="660033"/>
                </a:solidFill>
                <a:effectLst>
                  <a:reflection blurRad="6350" stA="53000" endA="300" endPos="35500" dir="5400000" sy="-90000" algn="bl" rotWithShape="0"/>
                </a:effectLst>
                <a:latin typeface="supermarket" panose="02000000000000000000" pitchFamily="2" charset="0"/>
                <a:cs typeface="supermarket" panose="02000000000000000000" pitchFamily="2" charset="0"/>
              </a:rPr>
              <a:t> </a:t>
            </a:r>
          </a:p>
          <a:p>
            <a:pPr algn="ctr">
              <a:lnSpc>
                <a:spcPts val="5500"/>
              </a:lnSpc>
              <a:spcBef>
                <a:spcPts val="600"/>
              </a:spcBef>
            </a:pPr>
            <a:r>
              <a:rPr lang="th-TH" sz="4800" spc="300" dirty="0" smtClean="0">
                <a:ln w="0"/>
                <a:solidFill>
                  <a:srgbClr val="660033"/>
                </a:solidFill>
                <a:effectLst>
                  <a:reflection blurRad="6350" stA="53000" endA="300" endPos="35500" dir="5400000" sy="-90000" algn="bl" rotWithShape="0"/>
                </a:effectLst>
                <a:latin typeface="supermarket" panose="02000000000000000000" pitchFamily="2" charset="0"/>
                <a:cs typeface="supermarket" panose="02000000000000000000" pitchFamily="2" charset="0"/>
              </a:rPr>
              <a:t>เพื่อเสริมการขับเคลื่อนสู่เป้าหมาย </a:t>
            </a:r>
            <a:endParaRPr lang="en-US" spc="300" dirty="0">
              <a:solidFill>
                <a:schemeClr val="accent1">
                  <a:lumMod val="50000"/>
                </a:schemeClr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53649">
            <a:off x="10056121" y="2894210"/>
            <a:ext cx="1671364" cy="1123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4435" y="1558901"/>
            <a:ext cx="1670100" cy="12302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2703" y="3813131"/>
            <a:ext cx="1918200" cy="2436114"/>
          </a:xfrm>
          <a:prstGeom prst="rect">
            <a:avLst/>
          </a:prstGeom>
        </p:spPr>
      </p:pic>
      <p:pic>
        <p:nvPicPr>
          <p:cNvPr id="8" name="Picture 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85" y="3922503"/>
            <a:ext cx="1219199" cy="111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125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7586" r="25539" b="1616"/>
          <a:stretch/>
        </p:blipFill>
        <p:spPr>
          <a:xfrm>
            <a:off x="4035034" y="3468812"/>
            <a:ext cx="2409923" cy="33258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6454" r="25054" b="3341"/>
          <a:stretch/>
        </p:blipFill>
        <p:spPr>
          <a:xfrm>
            <a:off x="363533" y="377442"/>
            <a:ext cx="3163651" cy="5835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Line Callout 1 6"/>
          <p:cNvSpPr/>
          <p:nvPr/>
        </p:nvSpPr>
        <p:spPr>
          <a:xfrm>
            <a:off x="4980683" y="141889"/>
            <a:ext cx="6938047" cy="3256404"/>
          </a:xfrm>
          <a:prstGeom prst="borderCallout1">
            <a:avLst>
              <a:gd name="adj1" fmla="val 48077"/>
              <a:gd name="adj2" fmla="val -1885"/>
              <a:gd name="adj3" fmla="val 88041"/>
              <a:gd name="adj4" fmla="val -17892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0" scaled="1"/>
            <a:tileRect/>
          </a:gradFill>
          <a:ln w="57150">
            <a:solidFill>
              <a:schemeClr val="accent2">
                <a:lumMod val="75000"/>
              </a:schemeClr>
            </a:solidFill>
            <a:prstDash val="sysDot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0" anchor="ctr"/>
          <a:lstStyle/>
          <a:p>
            <a:pPr>
              <a:lnSpc>
                <a:spcPts val="2500"/>
              </a:lnSpc>
              <a:spcBef>
                <a:spcPts val="1200"/>
              </a:spcBef>
            </a:pPr>
            <a:r>
              <a:rPr lang="en-US" sz="3200" b="1" spc="-150" dirty="0" smtClean="0">
                <a:solidFill>
                  <a:srgbClr val="FF0000"/>
                </a:solidFill>
              </a:rPr>
              <a:t>13 </a:t>
            </a:r>
            <a:r>
              <a:rPr lang="th-TH" sz="4000" b="1" spc="-150" dirty="0" smtClean="0">
                <a:solidFill>
                  <a:srgbClr val="FF0000"/>
                </a:solidFill>
              </a:rPr>
              <a:t>กค. </a:t>
            </a:r>
            <a:r>
              <a:rPr lang="en-US" sz="3200" b="1" spc="-150" dirty="0" smtClean="0">
                <a:solidFill>
                  <a:srgbClr val="FF0000"/>
                </a:solidFill>
              </a:rPr>
              <a:t>59 </a:t>
            </a:r>
            <a:r>
              <a:rPr lang="en-US" sz="3600" b="1" spc="-150" dirty="0" smtClean="0">
                <a:solidFill>
                  <a:schemeClr val="tx1"/>
                </a:solidFill>
              </a:rPr>
              <a:t>:</a:t>
            </a:r>
            <a:r>
              <a:rPr lang="en-US" sz="4000" b="1" spc="-150" dirty="0" smtClean="0">
                <a:solidFill>
                  <a:schemeClr val="tx1"/>
                </a:solidFill>
              </a:rPr>
              <a:t> </a:t>
            </a:r>
            <a:r>
              <a:rPr lang="th-TH" sz="4000" b="1" spc="-150" dirty="0" smtClean="0">
                <a:solidFill>
                  <a:schemeClr val="tx1"/>
                </a:solidFill>
              </a:rPr>
              <a:t>ข้อสั่งการ มหาดไทย</a:t>
            </a:r>
            <a:r>
              <a:rPr lang="en-US" sz="3600" spc="-150" dirty="0" smtClean="0">
                <a:solidFill>
                  <a:schemeClr val="tx1"/>
                </a:solidFill>
              </a:rPr>
              <a:t> </a:t>
            </a:r>
            <a:endParaRPr lang="th-TH" sz="3600" spc="-150" dirty="0" smtClean="0">
              <a:solidFill>
                <a:schemeClr val="tx1"/>
              </a:solidFill>
            </a:endParaRPr>
          </a:p>
          <a:p>
            <a:pPr marL="252000" indent="-252000">
              <a:lnSpc>
                <a:spcPts val="25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th-TH" spc="-150" dirty="0" smtClean="0">
                <a:solidFill>
                  <a:schemeClr val="tx1"/>
                </a:solidFill>
              </a:rPr>
              <a:t>จัดตั้งศูนย์ปฎิบัติการความปลอดภัยทางถนน </a:t>
            </a:r>
            <a:r>
              <a:rPr lang="th-TH" sz="40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(ศปถ.อปท.)</a:t>
            </a:r>
            <a:endParaRPr lang="th-TH" sz="3200" b="1" spc="300" dirty="0" smtClean="0">
              <a:solidFill>
                <a:srgbClr val="FF0000"/>
              </a:solidFill>
            </a:endParaRPr>
          </a:p>
          <a:p>
            <a:pPr marL="252000" indent="-252000">
              <a:lnSpc>
                <a:spcPts val="25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th-TH" spc="-150" dirty="0" smtClean="0">
                <a:solidFill>
                  <a:schemeClr val="tx1"/>
                </a:solidFill>
              </a:rPr>
              <a:t>แต่งตั้งคณะกรรมการ ,อำนาจหน้าที่สอดคล้อง ศปถ.อำเภอ </a:t>
            </a:r>
            <a:br>
              <a:rPr lang="th-TH" spc="-150" dirty="0" smtClean="0">
                <a:solidFill>
                  <a:schemeClr val="tx1"/>
                </a:solidFill>
              </a:rPr>
            </a:br>
            <a:r>
              <a:rPr lang="th-TH" spc="-150" dirty="0" smtClean="0">
                <a:solidFill>
                  <a:schemeClr val="tx1"/>
                </a:solidFill>
              </a:rPr>
              <a:t>ประชุมทุกไตรมาส ๆ ละ </a:t>
            </a:r>
            <a:r>
              <a:rPr lang="en-US" spc="-150" dirty="0" smtClean="0">
                <a:solidFill>
                  <a:schemeClr val="tx1"/>
                </a:solidFill>
              </a:rPr>
              <a:t>2-3 </a:t>
            </a:r>
            <a:r>
              <a:rPr lang="th-TH" spc="-150" dirty="0" smtClean="0">
                <a:solidFill>
                  <a:schemeClr val="tx1"/>
                </a:solidFill>
              </a:rPr>
              <a:t>ครั้ง</a:t>
            </a:r>
          </a:p>
          <a:p>
            <a:pPr marL="252000" indent="-252000">
              <a:lnSpc>
                <a:spcPts val="2500"/>
              </a:lnSpc>
              <a:spcBef>
                <a:spcPts val="1800"/>
              </a:spcBef>
              <a:buFont typeface="+mj-lt"/>
              <a:buAutoNum type="arabicPeriod"/>
            </a:pPr>
            <a:r>
              <a:rPr lang="th-TH" sz="3600" b="1" spc="-150" dirty="0" smtClean="0">
                <a:solidFill>
                  <a:srgbClr val="660033"/>
                </a:solidFill>
              </a:rPr>
              <a:t> ใช้จ่ายงบประมาณได้ตลอดทั้งปี </a:t>
            </a:r>
            <a:br>
              <a:rPr lang="th-TH" sz="3600" b="1" spc="-150" dirty="0" smtClean="0">
                <a:solidFill>
                  <a:srgbClr val="660033"/>
                </a:solidFill>
              </a:rPr>
            </a:br>
            <a:r>
              <a:rPr lang="th-TH" sz="3600" b="1" spc="-150" dirty="0" smtClean="0">
                <a:solidFill>
                  <a:srgbClr val="660033"/>
                </a:solidFill>
              </a:rPr>
              <a:t> </a:t>
            </a:r>
            <a:r>
              <a:rPr lang="th-TH" sz="3600" b="1" spc="-150" dirty="0" smtClean="0">
                <a:solidFill>
                  <a:schemeClr val="tx1"/>
                </a:solidFill>
              </a:rPr>
              <a:t> </a:t>
            </a:r>
            <a:r>
              <a:rPr lang="th-TH" spc="-150" dirty="0" smtClean="0">
                <a:solidFill>
                  <a:schemeClr val="tx1"/>
                </a:solidFill>
              </a:rPr>
              <a:t>(ระเบียบ อปท., บรรจุแผน ข้อบัญญัติ ฯลฯ)</a:t>
            </a:r>
          </a:p>
          <a:p>
            <a:pPr marL="252000" indent="-252000">
              <a:lnSpc>
                <a:spcPts val="25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th-TH" sz="3200" spc="-150" dirty="0" smtClean="0">
                <a:solidFill>
                  <a:schemeClr val="tx1"/>
                </a:solidFill>
              </a:rPr>
              <a:t>รายงานผลการดำเนินงานให้กรมส่งเสริม ฯ ทุกวันที่ </a:t>
            </a:r>
            <a:r>
              <a:rPr lang="en-US" sz="3200" spc="-150" dirty="0" smtClean="0">
                <a:solidFill>
                  <a:schemeClr val="tx1"/>
                </a:solidFill>
              </a:rPr>
              <a:t>10 </a:t>
            </a:r>
            <a:r>
              <a:rPr lang="th-TH" sz="3200" spc="-150" dirty="0" smtClean="0">
                <a:solidFill>
                  <a:schemeClr val="tx1"/>
                </a:solidFill>
              </a:rPr>
              <a:t>ของเดือน</a:t>
            </a:r>
            <a:endParaRPr lang="th-TH" sz="3200" spc="-150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7481" r="25092" b="6618"/>
          <a:stretch/>
        </p:blipFill>
        <p:spPr>
          <a:xfrm>
            <a:off x="6444957" y="3589361"/>
            <a:ext cx="2353235" cy="30998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28998" t="1838" r="25505" b="367"/>
          <a:stretch/>
        </p:blipFill>
        <p:spPr>
          <a:xfrm>
            <a:off x="8892321" y="3600756"/>
            <a:ext cx="2393931" cy="319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26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400" t="13419" r="56541" b="35601"/>
          <a:stretch/>
        </p:blipFill>
        <p:spPr>
          <a:xfrm>
            <a:off x="8441369" y="433469"/>
            <a:ext cx="2630178" cy="24493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Rounded Rectangle 4"/>
          <p:cNvSpPr/>
          <p:nvPr/>
        </p:nvSpPr>
        <p:spPr>
          <a:xfrm>
            <a:off x="1363178" y="2245316"/>
            <a:ext cx="1647082" cy="1879213"/>
          </a:xfrm>
          <a:prstGeom prst="roundRect">
            <a:avLst>
              <a:gd name="adj" fmla="val 9727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>
              <a:lnSpc>
                <a:spcPts val="2500"/>
              </a:lnSpc>
            </a:pPr>
            <a:endParaRPr lang="th-TH" sz="2000" b="1" dirty="0">
              <a:solidFill>
                <a:srgbClr val="80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71678" y="3178487"/>
            <a:ext cx="1389652" cy="753117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>
              <a:lnSpc>
                <a:spcPts val="2500"/>
              </a:lnSpc>
            </a:pPr>
            <a:r>
              <a:rPr lang="th-TH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ศปถ.</a:t>
            </a:r>
          </a:p>
          <a:p>
            <a:pPr algn="ctr">
              <a:lnSpc>
                <a:spcPts val="2500"/>
              </a:lnSpc>
            </a:pPr>
            <a:r>
              <a:rPr lang="th-TH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จังหวัด</a:t>
            </a:r>
            <a:endParaRPr lang="th-TH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 rot="5400000">
            <a:off x="3942292" y="3388101"/>
            <a:ext cx="2033945" cy="1087006"/>
          </a:xfrm>
          <a:prstGeom prst="rightArrow">
            <a:avLst>
              <a:gd name="adj1" fmla="val 17568"/>
              <a:gd name="adj2" fmla="val 50000"/>
            </a:avLst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ed Rectangle 7"/>
          <p:cNvSpPr/>
          <p:nvPr/>
        </p:nvSpPr>
        <p:spPr>
          <a:xfrm>
            <a:off x="1500906" y="2459698"/>
            <a:ext cx="1389652" cy="597814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>
              <a:lnSpc>
                <a:spcPts val="3500"/>
              </a:lnSpc>
            </a:pPr>
            <a:r>
              <a:rPr lang="th-TH" sz="3600" b="1" dirty="0" smtClean="0"/>
              <a:t>ศปถ.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56706" y="171768"/>
            <a:ext cx="776640" cy="156767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180000" rtlCol="0" anchor="ctr"/>
          <a:lstStyle/>
          <a:p>
            <a:pPr algn="ctr">
              <a:lnSpc>
                <a:spcPts val="2600"/>
              </a:lnSpc>
            </a:pPr>
            <a:r>
              <a:rPr lang="th-TH" sz="3600" b="1" dirty="0" smtClean="0">
                <a:solidFill>
                  <a:srgbClr val="FF0000"/>
                </a:solidFill>
                <a:latin typeface="Thai Sans Lite" panose="02000000000000000000" pitchFamily="2" charset="-34"/>
                <a:cs typeface="Thai Sans Lite" panose="02000000000000000000" pitchFamily="2" charset="-34"/>
              </a:rPr>
              <a:t>นโยบาย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394012" y="130126"/>
            <a:ext cx="1647082" cy="1524889"/>
          </a:xfrm>
          <a:prstGeom prst="roundRect">
            <a:avLst>
              <a:gd name="adj" fmla="val 9727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>
              <a:lnSpc>
                <a:spcPts val="2500"/>
              </a:lnSpc>
            </a:pPr>
            <a:endParaRPr lang="th-TH" sz="2000" b="1" dirty="0">
              <a:solidFill>
                <a:srgbClr val="80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508639" y="931482"/>
            <a:ext cx="1389652" cy="597814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>
              <a:lnSpc>
                <a:spcPts val="3500"/>
              </a:lnSpc>
            </a:pPr>
            <a:r>
              <a:rPr lang="th-TH" sz="3600" b="1" dirty="0" smtClean="0"/>
              <a:t>นปถ.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530136" y="206325"/>
            <a:ext cx="1389652" cy="597814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>
              <a:lnSpc>
                <a:spcPts val="3500"/>
              </a:lnSpc>
            </a:pPr>
            <a:r>
              <a:rPr lang="th-TH" sz="3600" b="1" dirty="0" smtClean="0"/>
              <a:t>รัฐบาล</a:t>
            </a:r>
          </a:p>
        </p:txBody>
      </p:sp>
      <p:sp>
        <p:nvSpPr>
          <p:cNvPr id="13" name="Right Arrow 12"/>
          <p:cNvSpPr/>
          <p:nvPr/>
        </p:nvSpPr>
        <p:spPr>
          <a:xfrm rot="5400000">
            <a:off x="-1585080" y="3879308"/>
            <a:ext cx="4592521" cy="593767"/>
          </a:xfrm>
          <a:prstGeom prst="rightArrow">
            <a:avLst>
              <a:gd name="adj1" fmla="val 21358"/>
              <a:gd name="adj2" fmla="val 29314"/>
            </a:avLst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Rounded Rectangle 13"/>
          <p:cNvSpPr/>
          <p:nvPr/>
        </p:nvSpPr>
        <p:spPr>
          <a:xfrm>
            <a:off x="301129" y="2200124"/>
            <a:ext cx="776640" cy="1990876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8100000" scaled="1"/>
            <a:tileRect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>
              <a:lnSpc>
                <a:spcPts val="2600"/>
              </a:lnSpc>
            </a:pPr>
            <a:r>
              <a:rPr lang="th-TH" b="1" dirty="0" smtClean="0">
                <a:solidFill>
                  <a:srgbClr val="FF0000"/>
                </a:solidFill>
                <a:latin typeface="Thai Sans Lite" panose="02000000000000000000" pitchFamily="2" charset="-34"/>
                <a:cs typeface="Thai Sans Lite" panose="02000000000000000000" pitchFamily="2" charset="-34"/>
              </a:rPr>
              <a:t>อำ</a:t>
            </a:r>
          </a:p>
          <a:p>
            <a:pPr algn="ctr">
              <a:lnSpc>
                <a:spcPts val="2600"/>
              </a:lnSpc>
            </a:pPr>
            <a:r>
              <a:rPr lang="th-TH" b="1" dirty="0" smtClean="0">
                <a:solidFill>
                  <a:srgbClr val="FF0000"/>
                </a:solidFill>
                <a:latin typeface="Thai Sans Lite" panose="02000000000000000000" pitchFamily="2" charset="-34"/>
                <a:cs typeface="Thai Sans Lite" panose="02000000000000000000" pitchFamily="2" charset="-34"/>
              </a:rPr>
              <a:t>นวย</a:t>
            </a:r>
          </a:p>
          <a:p>
            <a:pPr algn="ctr">
              <a:lnSpc>
                <a:spcPts val="2600"/>
              </a:lnSpc>
            </a:pPr>
            <a:r>
              <a:rPr lang="th-TH" b="1" dirty="0" smtClean="0">
                <a:solidFill>
                  <a:srgbClr val="FF0000"/>
                </a:solidFill>
                <a:latin typeface="Thai Sans Lite" panose="02000000000000000000" pitchFamily="2" charset="-34"/>
                <a:cs typeface="Thai Sans Lite" panose="02000000000000000000" pitchFamily="2" charset="-34"/>
              </a:rPr>
              <a:t>การ</a:t>
            </a:r>
            <a:endParaRPr lang="th-TH" sz="1800" b="1" dirty="0">
              <a:solidFill>
                <a:srgbClr val="FF0000"/>
              </a:solidFill>
              <a:latin typeface="Thai Sans Lite" panose="02000000000000000000" pitchFamily="2" charset="-34"/>
              <a:cs typeface="Thai Sans Lite" panose="02000000000000000000" pitchFamily="2" charset="-34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01129" y="4481300"/>
            <a:ext cx="776640" cy="1477539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>
              <a:lnSpc>
                <a:spcPts val="2600"/>
              </a:lnSpc>
            </a:pPr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ai Sans Lite" panose="02000000000000000000" pitchFamily="2" charset="-34"/>
                <a:cs typeface="Thai Sans Lite" panose="02000000000000000000" pitchFamily="2" charset="-34"/>
              </a:rPr>
              <a:t>ปฏิ</a:t>
            </a:r>
          </a:p>
          <a:p>
            <a:pPr algn="ctr">
              <a:lnSpc>
                <a:spcPts val="2600"/>
              </a:lnSpc>
            </a:pPr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ai Sans Lite" panose="02000000000000000000" pitchFamily="2" charset="-34"/>
                <a:cs typeface="Thai Sans Lite" panose="02000000000000000000" pitchFamily="2" charset="-34"/>
              </a:rPr>
              <a:t>บัติการ</a:t>
            </a:r>
            <a:endParaRPr lang="th-TH" sz="1800" b="1" dirty="0">
              <a:solidFill>
                <a:schemeClr val="tx1">
                  <a:lumMod val="95000"/>
                  <a:lumOff val="5000"/>
                </a:schemeClr>
              </a:solidFill>
              <a:latin typeface="Thai Sans Lite" panose="02000000000000000000" pitchFamily="2" charset="-34"/>
              <a:cs typeface="Thai Sans Lite" panose="02000000000000000000" pitchFamily="2" charset="-34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347938" y="4256995"/>
            <a:ext cx="1647082" cy="2136187"/>
          </a:xfrm>
          <a:prstGeom prst="roundRect">
            <a:avLst>
              <a:gd name="adj" fmla="val 9727"/>
            </a:avLst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>
              <a:lnSpc>
                <a:spcPts val="2500"/>
              </a:lnSpc>
            </a:pPr>
            <a:endParaRPr lang="th-TH" sz="2000" b="1" dirty="0">
              <a:solidFill>
                <a:srgbClr val="8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455859" y="4404870"/>
            <a:ext cx="1389652" cy="861395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>
              <a:lnSpc>
                <a:spcPts val="2500"/>
              </a:lnSpc>
            </a:pPr>
            <a:r>
              <a:rPr lang="th-TH" sz="3200" b="1" dirty="0" smtClean="0"/>
              <a:t>ศปถ.</a:t>
            </a:r>
          </a:p>
          <a:p>
            <a:pPr algn="ctr">
              <a:lnSpc>
                <a:spcPts val="2500"/>
              </a:lnSpc>
            </a:pPr>
            <a:r>
              <a:rPr lang="th-TH" sz="3200" b="1" dirty="0" smtClean="0"/>
              <a:t>อำเภอ </a:t>
            </a:r>
            <a:endParaRPr lang="th-TH" sz="3200" b="1" dirty="0">
              <a:solidFill>
                <a:srgbClr val="FFFF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455859" y="5395722"/>
            <a:ext cx="1389652" cy="861395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>
              <a:lnSpc>
                <a:spcPts val="2000"/>
              </a:lnSpc>
            </a:pPr>
            <a:r>
              <a:rPr lang="th-TH" sz="3600" b="1" dirty="0" smtClean="0">
                <a:solidFill>
                  <a:srgbClr val="480000"/>
                </a:solidFill>
              </a:rPr>
              <a:t>ศปถ.</a:t>
            </a:r>
          </a:p>
          <a:p>
            <a:pPr algn="ctr">
              <a:lnSpc>
                <a:spcPts val="2000"/>
              </a:lnSpc>
            </a:pPr>
            <a:r>
              <a:rPr lang="th-TH" sz="3600" b="1" dirty="0" smtClean="0">
                <a:solidFill>
                  <a:srgbClr val="480000"/>
                </a:solidFill>
              </a:rPr>
              <a:t>อปท.</a:t>
            </a:r>
            <a:endParaRPr lang="th-TH" sz="3600" b="1" dirty="0">
              <a:solidFill>
                <a:srgbClr val="4800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/>
          <a:srcRect l="26454" r="25054" b="3341"/>
          <a:stretch/>
        </p:blipFill>
        <p:spPr>
          <a:xfrm>
            <a:off x="5073943" y="130125"/>
            <a:ext cx="1263038" cy="2329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26454" r="25054" b="3341"/>
          <a:stretch/>
        </p:blipFill>
        <p:spPr>
          <a:xfrm>
            <a:off x="3656090" y="130126"/>
            <a:ext cx="1267317" cy="2337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Right Arrow 20"/>
          <p:cNvSpPr/>
          <p:nvPr/>
        </p:nvSpPr>
        <p:spPr>
          <a:xfrm rot="5400000">
            <a:off x="2104736" y="1899104"/>
            <a:ext cx="452953" cy="438425"/>
          </a:xfrm>
          <a:prstGeom prst="rightArrow">
            <a:avLst>
              <a:gd name="adj1" fmla="val 17568"/>
              <a:gd name="adj2" fmla="val 50000"/>
            </a:avLst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TextBox 21"/>
          <p:cNvSpPr txBox="1"/>
          <p:nvPr/>
        </p:nvSpPr>
        <p:spPr>
          <a:xfrm>
            <a:off x="6253208" y="3988992"/>
            <a:ext cx="56612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4000" b="1" dirty="0" smtClean="0"/>
              <a:t>กว่า </a:t>
            </a:r>
            <a:r>
              <a:rPr lang="en-US" sz="4000" dirty="0"/>
              <a:t>9</a:t>
            </a:r>
            <a:r>
              <a:rPr lang="en-US" sz="4000" dirty="0" smtClean="0"/>
              <a:t>0% </a:t>
            </a:r>
            <a:r>
              <a:rPr lang="th-TH" sz="4000" b="1" dirty="0" smtClean="0"/>
              <a:t>ขององค์กรที่มีแผนยุทธศาสตร์แผนกลยุทธ์ที่ดี ..แต่</a:t>
            </a:r>
          </a:p>
          <a:p>
            <a:pPr algn="r"/>
            <a:r>
              <a:rPr lang="th-TH" sz="4000" b="1" u="sng" dirty="0" smtClean="0">
                <a:solidFill>
                  <a:srgbClr val="FF0000"/>
                </a:solidFill>
              </a:rPr>
              <a:t>ไม่สามารถ</a:t>
            </a:r>
            <a:r>
              <a:rPr lang="th-TH" sz="4000" b="1" dirty="0" smtClean="0"/>
              <a:t>นำไปสู่การปฏิบัติได้จริง </a:t>
            </a:r>
            <a:endParaRPr lang="en-US" sz="4000" b="1" dirty="0" smtClean="0"/>
          </a:p>
          <a:p>
            <a:pPr algn="r"/>
            <a:r>
              <a:rPr lang="en-US" sz="4000" spc="300" dirty="0" smtClean="0">
                <a:solidFill>
                  <a:srgbClr val="C00000"/>
                </a:solidFill>
              </a:rPr>
              <a:t>Plan </a:t>
            </a:r>
            <a:r>
              <a:rPr lang="en-US" sz="4000" spc="300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en-US" sz="4000" spc="300" dirty="0">
                <a:solidFill>
                  <a:srgbClr val="C00000"/>
                </a:solidFill>
                <a:sym typeface="Wingdings" panose="05000000000000000000" pitchFamily="2" charset="2"/>
              </a:rPr>
              <a:t>E</a:t>
            </a:r>
            <a:r>
              <a:rPr lang="en-US" sz="4000" spc="300" dirty="0" smtClean="0">
                <a:solidFill>
                  <a:srgbClr val="C00000"/>
                </a:solidFill>
              </a:rPr>
              <a:t>xecution</a:t>
            </a:r>
            <a:endParaRPr lang="th-TH" sz="4000" spc="300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835154" y="3334870"/>
            <a:ext cx="3592764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Norton and Kaplan </a:t>
            </a:r>
            <a:endParaRPr lang="th-TH" dirty="0"/>
          </a:p>
        </p:txBody>
      </p:sp>
      <p:sp>
        <p:nvSpPr>
          <p:cNvPr id="25" name="TextBox 24"/>
          <p:cNvSpPr txBox="1"/>
          <p:nvPr/>
        </p:nvSpPr>
        <p:spPr>
          <a:xfrm>
            <a:off x="4078207" y="5175322"/>
            <a:ext cx="1991472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/>
              <a:t>How to </a:t>
            </a:r>
            <a:r>
              <a:rPr lang="th-TH" sz="3200" dirty="0" smtClean="0"/>
              <a:t>?</a:t>
            </a:r>
            <a:endParaRPr lang="th-TH" sz="3200" dirty="0"/>
          </a:p>
        </p:txBody>
      </p:sp>
      <p:sp>
        <p:nvSpPr>
          <p:cNvPr id="26" name="Rectangle 25"/>
          <p:cNvSpPr/>
          <p:nvPr/>
        </p:nvSpPr>
        <p:spPr>
          <a:xfrm>
            <a:off x="4078207" y="5839559"/>
            <a:ext cx="2003714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n-US" dirty="0" smtClean="0">
                <a:solidFill>
                  <a:srgbClr val="660033"/>
                </a:solidFill>
                <a:sym typeface="Wingdings" panose="05000000000000000000" pitchFamily="2" charset="2"/>
              </a:rPr>
              <a:t>Implement</a:t>
            </a:r>
            <a:endParaRPr lang="th-TH" dirty="0">
              <a:solidFill>
                <a:srgbClr val="660033"/>
              </a:solidFill>
            </a:endParaRPr>
          </a:p>
        </p:txBody>
      </p:sp>
      <p:graphicFrame>
        <p:nvGraphicFramePr>
          <p:cNvPr id="27" name="Object 21"/>
          <p:cNvGraphicFramePr>
            <a:graphicFrameLocks/>
          </p:cNvGraphicFramePr>
          <p:nvPr>
            <p:extLst/>
          </p:nvPr>
        </p:nvGraphicFramePr>
        <p:xfrm>
          <a:off x="3579884" y="5139967"/>
          <a:ext cx="697627" cy="11299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Clip" r:id="rId10" imgW="1700871" imgH="3659054" progId="MS_ClipArt_Gallery.2">
                  <p:embed/>
                </p:oleObj>
              </mc:Choice>
              <mc:Fallback>
                <p:oleObj name="Clip" r:id="rId10" imgW="1700871" imgH="3659054" progId="MS_ClipArt_Gallery.2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9884" y="5139967"/>
                        <a:ext cx="697627" cy="11299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2766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586" t="15806" r="16441"/>
          <a:stretch/>
        </p:blipFill>
        <p:spPr>
          <a:xfrm>
            <a:off x="5900740" y="3786188"/>
            <a:ext cx="5686425" cy="297684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94633" y="164740"/>
            <a:ext cx="11177903" cy="1303695"/>
          </a:xfr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>
            <a:noAutofit/>
          </a:bodyPr>
          <a:lstStyle/>
          <a:p>
            <a:r>
              <a:rPr lang="th-TH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นโยบาย หมวก </a:t>
            </a:r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100%</a:t>
            </a:r>
            <a:b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เกิดผลได้แค่ไหน ?</a:t>
            </a:r>
            <a:endParaRPr lang="th-TH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161160" y="1511299"/>
            <a:ext cx="1014059" cy="4978401"/>
          </a:xfrm>
          <a:prstGeom prst="downArrow">
            <a:avLst>
              <a:gd name="adj1" fmla="val 11402"/>
              <a:gd name="adj2" fmla="val 30178"/>
            </a:avLst>
          </a:prstGeom>
          <a:gradFill flip="none" rotWithShape="1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Rounded Rectangle 6"/>
          <p:cNvSpPr/>
          <p:nvPr/>
        </p:nvSpPr>
        <p:spPr>
          <a:xfrm>
            <a:off x="285752" y="1842625"/>
            <a:ext cx="776640" cy="1572130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>
              <a:lnSpc>
                <a:spcPts val="2600"/>
              </a:lnSpc>
            </a:pPr>
            <a:r>
              <a:rPr lang="th-TH" b="1" dirty="0" smtClean="0">
                <a:solidFill>
                  <a:srgbClr val="800000"/>
                </a:solidFill>
                <a:latin typeface="Thai Sans Lite" panose="02000000000000000000" pitchFamily="2" charset="-34"/>
                <a:cs typeface="Thai Sans Lite" panose="02000000000000000000" pitchFamily="2" charset="-34"/>
              </a:rPr>
              <a:t>อำ</a:t>
            </a:r>
          </a:p>
          <a:p>
            <a:pPr algn="ctr">
              <a:lnSpc>
                <a:spcPts val="2600"/>
              </a:lnSpc>
            </a:pPr>
            <a:r>
              <a:rPr lang="th-TH" b="1" dirty="0" smtClean="0">
                <a:solidFill>
                  <a:srgbClr val="800000"/>
                </a:solidFill>
                <a:latin typeface="Thai Sans Lite" panose="02000000000000000000" pitchFamily="2" charset="-34"/>
                <a:cs typeface="Thai Sans Lite" panose="02000000000000000000" pitchFamily="2" charset="-34"/>
              </a:rPr>
              <a:t>นวย</a:t>
            </a:r>
          </a:p>
          <a:p>
            <a:pPr algn="ctr">
              <a:lnSpc>
                <a:spcPts val="2600"/>
              </a:lnSpc>
            </a:pPr>
            <a:r>
              <a:rPr lang="th-TH" b="1" dirty="0" smtClean="0">
                <a:solidFill>
                  <a:srgbClr val="800000"/>
                </a:solidFill>
                <a:latin typeface="Thai Sans Lite" panose="02000000000000000000" pitchFamily="2" charset="-34"/>
                <a:cs typeface="Thai Sans Lite" panose="02000000000000000000" pitchFamily="2" charset="-34"/>
              </a:rPr>
              <a:t>การ</a:t>
            </a:r>
            <a:endParaRPr lang="th-TH" sz="1800" b="1" dirty="0">
              <a:solidFill>
                <a:srgbClr val="800000"/>
              </a:solidFill>
              <a:latin typeface="Thai Sans Lite" panose="02000000000000000000" pitchFamily="2" charset="-34"/>
              <a:cs typeface="Thai Sans Lite" panose="02000000000000000000" pitchFamily="2" charset="-34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85752" y="4262595"/>
            <a:ext cx="776640" cy="1572130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>
              <a:lnSpc>
                <a:spcPts val="3000"/>
              </a:lnSpc>
            </a:pPr>
            <a:r>
              <a:rPr lang="th-TH" b="1" dirty="0" smtClean="0">
                <a:solidFill>
                  <a:srgbClr val="800000"/>
                </a:solidFill>
                <a:latin typeface="Thai Sans Lite" panose="02000000000000000000" pitchFamily="2" charset="-34"/>
                <a:cs typeface="Thai Sans Lite" panose="02000000000000000000" pitchFamily="2" charset="-34"/>
              </a:rPr>
              <a:t>ปฎิ</a:t>
            </a:r>
          </a:p>
          <a:p>
            <a:pPr algn="ctr">
              <a:lnSpc>
                <a:spcPts val="3000"/>
              </a:lnSpc>
            </a:pPr>
            <a:r>
              <a:rPr lang="th-TH" b="1" dirty="0" smtClean="0">
                <a:solidFill>
                  <a:srgbClr val="800000"/>
                </a:solidFill>
                <a:latin typeface="Thai Sans Lite" panose="02000000000000000000" pitchFamily="2" charset="-34"/>
                <a:cs typeface="Thai Sans Lite" panose="02000000000000000000" pitchFamily="2" charset="-34"/>
              </a:rPr>
              <a:t>บัติ การ</a:t>
            </a:r>
            <a:endParaRPr lang="th-TH" sz="1800" b="1" dirty="0">
              <a:solidFill>
                <a:srgbClr val="800000"/>
              </a:solidFill>
              <a:latin typeface="Thai Sans Lite" panose="02000000000000000000" pitchFamily="2" charset="-34"/>
              <a:cs typeface="Thai Sans Lite" panose="02000000000000000000" pitchFamily="2" charset="-34"/>
            </a:endParaRPr>
          </a:p>
        </p:txBody>
      </p:sp>
      <p:pic>
        <p:nvPicPr>
          <p:cNvPr id="9" name="Picture 14" descr="http://www.huahin.go.th/huahin/office/ckfinder/userfiles/images/%E0%B8%AB%E0%B8%A1%E0%B8%A7%E0%B8%81%E0%B8%99%E0%B8%B4%E0%B8%A3%E0%B8%A0%E0%B8%B1%E0%B8%A2_resize-2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73" y="164444"/>
            <a:ext cx="1014578" cy="128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รูปภาพ 1" descr="IMG_0199.JPG"/>
          <p:cNvPicPr>
            <a:picLocks noGrp="1" noChangeAspect="1"/>
          </p:cNvPicPr>
          <p:nvPr isPhoto="1"/>
        </p:nvPicPr>
        <p:blipFill>
          <a:blip r:embed="rId6" cstate="print"/>
          <a:srcRect t="21095"/>
          <a:stretch>
            <a:fillRect/>
          </a:stretch>
        </p:blipFill>
        <p:spPr bwMode="auto">
          <a:xfrm rot="21155580">
            <a:off x="2488435" y="5227656"/>
            <a:ext cx="2464305" cy="1382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8" descr="http://img.tlcdn1.com/news/2015/02/p19etco9tpddrlnev8b6oi1c123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015" y="4042228"/>
            <a:ext cx="1983858" cy="1399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รูปภาพ 1" descr="DSC00404.JPG"/>
          <p:cNvPicPr>
            <a:picLocks noGrp="1" noChangeAspect="1"/>
          </p:cNvPicPr>
          <p:nvPr isPhoto="1"/>
        </p:nvPicPr>
        <p:blipFill rotWithShape="1">
          <a:blip r:embed="rId9" cstate="print"/>
          <a:srcRect t="23269"/>
          <a:stretch/>
        </p:blipFill>
        <p:spPr bwMode="auto">
          <a:xfrm>
            <a:off x="1219669" y="2108308"/>
            <a:ext cx="1557997" cy="1101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\\Jubb\Jub\รูปภาค8\DSC0141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10" cstate="print"/>
          <a:srcRect/>
          <a:stretch>
            <a:fillRect/>
          </a:stretch>
        </p:blipFill>
        <p:spPr>
          <a:xfrm>
            <a:off x="2808886" y="2076091"/>
            <a:ext cx="1477362" cy="1133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/>
          <a:srcRect l="20147" t="35547" r="49963" b="8984"/>
          <a:stretch/>
        </p:blipFill>
        <p:spPr>
          <a:xfrm>
            <a:off x="5943598" y="130974"/>
            <a:ext cx="5643567" cy="342903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984343" y="3699104"/>
            <a:ext cx="1204686" cy="3063924"/>
          </a:xfrm>
          <a:prstGeom prst="roundRect">
            <a:avLst/>
          </a:prstGeom>
          <a:noFill/>
          <a:ln w="38100">
            <a:solidFill>
              <a:srgbClr val="8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0513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9374" y="207604"/>
            <a:ext cx="6883400" cy="612775"/>
          </a:xfr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>
            <a:noAutofit/>
          </a:bodyPr>
          <a:lstStyle/>
          <a:p>
            <a:r>
              <a:rPr lang="th-TH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 การ </a:t>
            </a:r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implement </a:t>
            </a:r>
            <a:r>
              <a:rPr lang="th-TH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หมวก </a:t>
            </a:r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100%</a:t>
            </a:r>
            <a:endParaRPr lang="th-TH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309374" y="1897343"/>
            <a:ext cx="5246458" cy="1998449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7" name="Picture 4" descr="http://www.thaisafetywork.com/wp-content/uploads/2010/03/pdca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829" y="984375"/>
            <a:ext cx="1029403" cy="112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492759" y="2367342"/>
            <a:ext cx="1823576" cy="1138773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none" rtlCol="0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  <a:latin typeface="Thai Sans Lite" panose="02000000000000000000" pitchFamily="2" charset="-34"/>
                <a:cs typeface="Thai Sans Lite" panose="02000000000000000000" pitchFamily="2" charset="-34"/>
              </a:rPr>
              <a:t>ข้อมูล</a:t>
            </a:r>
            <a:endParaRPr lang="th-TH" sz="2000" b="1" dirty="0" smtClean="0">
              <a:solidFill>
                <a:srgbClr val="FF0000"/>
              </a:solidFill>
              <a:latin typeface="Thai Sans Lite" panose="02000000000000000000" pitchFamily="2" charset="-34"/>
              <a:cs typeface="Thai Sans Lite" panose="02000000000000000000" pitchFamily="2" charset="-34"/>
            </a:endParaRPr>
          </a:p>
          <a:p>
            <a:pPr marL="252000" indent="-180000">
              <a:buFont typeface="+mj-lt"/>
              <a:buAutoNum type="arabicPeriod"/>
            </a:pPr>
            <a:r>
              <a:rPr lang="en-US" sz="2000" dirty="0" smtClean="0">
                <a:latin typeface="Thai Sans Lite" panose="02000000000000000000" pitchFamily="2" charset="-34"/>
                <a:cs typeface="Thai Sans Lite" panose="02000000000000000000" pitchFamily="2" charset="-34"/>
              </a:rPr>
              <a:t>Case </a:t>
            </a:r>
            <a:r>
              <a:rPr lang="th-TH" sz="2000" dirty="0" smtClean="0">
                <a:latin typeface="Thai Sans Lite" panose="02000000000000000000" pitchFamily="2" charset="-34"/>
                <a:cs typeface="Thai Sans Lite" panose="02000000000000000000" pitchFamily="2" charset="-34"/>
              </a:rPr>
              <a:t>(คุณภาพ)</a:t>
            </a:r>
            <a:endParaRPr lang="en-US" sz="2000" dirty="0" smtClean="0">
              <a:latin typeface="Thai Sans Lite" panose="02000000000000000000" pitchFamily="2" charset="-34"/>
              <a:cs typeface="Thai Sans Lite" panose="02000000000000000000" pitchFamily="2" charset="-34"/>
            </a:endParaRPr>
          </a:p>
          <a:p>
            <a:pPr marL="252000" indent="-180000">
              <a:buFont typeface="+mj-lt"/>
              <a:buAutoNum type="arabicPeriod"/>
            </a:pPr>
            <a:r>
              <a:rPr lang="th-TH" sz="2000" dirty="0" smtClean="0">
                <a:latin typeface="Thai Sans Lite" panose="02000000000000000000" pitchFamily="2" charset="-34"/>
                <a:cs typeface="Thai Sans Lite" panose="02000000000000000000" pitchFamily="2" charset="-34"/>
              </a:rPr>
              <a:t>รายงาน (ปริมาณ)</a:t>
            </a:r>
            <a:endParaRPr lang="th-TH" sz="2000" dirty="0">
              <a:latin typeface="Thai Sans Lite" panose="02000000000000000000" pitchFamily="2" charset="-34"/>
              <a:cs typeface="Thai Sans Lite" panose="02000000000000000000" pitchFamily="2" charset="-34"/>
            </a:endParaRPr>
          </a:p>
        </p:txBody>
      </p:sp>
      <p:pic>
        <p:nvPicPr>
          <p:cNvPr id="19" name="Picture 6" descr="https://www.haendlerbund.de/images/haendlerbund/Datenschutz/datenschutzerklaerung-webanalysetool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279" y="1333599"/>
            <a:ext cx="1254283" cy="135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www.tca.or.th/tca_website/app/webroot/files/images/%E0%B8%82%E0%B9%88%E0%B8%B2%E0%B8%A7%2002_1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40462" y="937866"/>
            <a:ext cx="1535233" cy="124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185236" y="2223528"/>
            <a:ext cx="1178388" cy="598291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 wrap="square" tIns="108000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th-TH" dirty="0" smtClean="0">
                <a:solidFill>
                  <a:srgbClr val="C00000"/>
                </a:solidFill>
                <a:latin typeface="Thai Sans Lite" panose="02000000000000000000" pitchFamily="2" charset="-34"/>
                <a:cs typeface="Thai Sans Lite" panose="02000000000000000000" pitchFamily="2" charset="-34"/>
              </a:rPr>
              <a:t>กลยุทธ์</a:t>
            </a:r>
            <a:r>
              <a:rPr lang="th-TH" sz="2000" dirty="0" smtClean="0">
                <a:latin typeface="Thai Sans Lite" panose="02000000000000000000" pitchFamily="2" charset="-34"/>
                <a:cs typeface="Thai Sans Lite" panose="02000000000000000000" pitchFamily="2" charset="-34"/>
              </a:rPr>
              <a:t>แผนงาน</a:t>
            </a:r>
            <a:endParaRPr lang="th-TH" sz="2000" dirty="0">
              <a:latin typeface="Thai Sans Lite" panose="02000000000000000000" pitchFamily="2" charset="-34"/>
              <a:cs typeface="Thai Sans Lite" panose="02000000000000000000" pitchFamily="2" charset="-3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09242" y="2355395"/>
            <a:ext cx="1375698" cy="461665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</p:spPr>
        <p:txBody>
          <a:bodyPr wrap="none" rtlCol="0">
            <a:spAutoFit/>
          </a:bodyPr>
          <a:lstStyle/>
          <a:p>
            <a:r>
              <a:rPr lang="th-TH" sz="2400" dirty="0" smtClean="0">
                <a:latin typeface="Thai Sans Lite" panose="02000000000000000000" pitchFamily="2" charset="-34"/>
                <a:cs typeface="Thai Sans Lite" panose="02000000000000000000" pitchFamily="2" charset="-34"/>
              </a:rPr>
              <a:t>ความร่วมมือ</a:t>
            </a:r>
            <a:endParaRPr lang="th-TH" sz="2400" dirty="0">
              <a:latin typeface="Thai Sans Lite" panose="02000000000000000000" pitchFamily="2" charset="-34"/>
              <a:cs typeface="Thai Sans Lite" panose="02000000000000000000" pitchFamily="2" charset="-34"/>
            </a:endParaRPr>
          </a:p>
        </p:txBody>
      </p:sp>
      <p:pic>
        <p:nvPicPr>
          <p:cNvPr id="2058" name="Picture 10" descr="http://f.ptcdn.info/985/011/000/1384132249-image-o.jpg">
            <a:hlinkClick r:id="rId10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49"/>
          <a:stretch/>
        </p:blipFill>
        <p:spPr bwMode="auto">
          <a:xfrm>
            <a:off x="3551562" y="2884624"/>
            <a:ext cx="2775670" cy="83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com.krp.ac.th/m52/n07/images/job%20002.jp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817" y="4353929"/>
            <a:ext cx="895001" cy="111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323737" y="5525954"/>
            <a:ext cx="949835" cy="46166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th-TH" sz="2400" dirty="0" smtClean="0">
                <a:latin typeface="Thai Sans Lite" panose="02000000000000000000" pitchFamily="2" charset="-34"/>
                <a:cs typeface="Thai Sans Lite" panose="02000000000000000000" pitchFamily="2" charset="-34"/>
              </a:rPr>
              <a:t>ตำรวจ</a:t>
            </a:r>
            <a:endParaRPr lang="th-TH" sz="2400" dirty="0">
              <a:latin typeface="Thai Sans Lite" panose="02000000000000000000" pitchFamily="2" charset="-34"/>
              <a:cs typeface="Thai Sans Lite" panose="02000000000000000000" pitchFamily="2" charset="-34"/>
            </a:endParaRPr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/>
          </p:nvPr>
        </p:nvGraphicFramePr>
        <p:xfrm>
          <a:off x="2366447" y="4317188"/>
          <a:ext cx="4072453" cy="1888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4406"/>
                <a:gridCol w="1653171"/>
                <a:gridCol w="1294876"/>
              </a:tblGrid>
              <a:tr h="316853">
                <a:tc>
                  <a:txBody>
                    <a:bodyPr/>
                    <a:lstStyle/>
                    <a:p>
                      <a:pPr marL="252000" indent="-180000" algn="l">
                        <a:lnSpc>
                          <a:spcPts val="1500"/>
                        </a:lnSpc>
                      </a:pPr>
                      <a:r>
                        <a:rPr lang="th-TH" sz="2000" b="0" dirty="0" smtClean="0">
                          <a:solidFill>
                            <a:srgbClr val="800000"/>
                          </a:solidFill>
                          <a:latin typeface="Thai Sans Lite" panose="02000000000000000000" pitchFamily="2" charset="-34"/>
                          <a:ea typeface="Tahoma" panose="020B0604030504040204" pitchFamily="34" charset="0"/>
                          <a:cs typeface="Thai Sans Lite" panose="02000000000000000000" pitchFamily="2" charset="-34"/>
                        </a:rPr>
                        <a:t> กลไก </a:t>
                      </a:r>
                      <a:endParaRPr lang="th-TH" sz="2000" b="0" dirty="0">
                        <a:solidFill>
                          <a:srgbClr val="800000"/>
                        </a:solidFill>
                        <a:latin typeface="Thai Sans Lite" panose="02000000000000000000" pitchFamily="2" charset="-34"/>
                        <a:ea typeface="Tahoma" panose="020B0604030504040204" pitchFamily="34" charset="0"/>
                        <a:cs typeface="Thai Sans Lite" panose="02000000000000000000" pitchFamily="2" charset="-34"/>
                      </a:endParaRPr>
                    </a:p>
                  </a:txBody>
                  <a:tcPr marT="144000" anchor="ctr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252000" marR="0" indent="-18000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0" dirty="0" smtClean="0">
                          <a:solidFill>
                            <a:srgbClr val="800000"/>
                          </a:solidFill>
                          <a:latin typeface="Thai Sans Lite" panose="02000000000000000000" pitchFamily="2" charset="-34"/>
                          <a:ea typeface="Tahoma" panose="020B0604030504040204" pitchFamily="34" charset="0"/>
                          <a:cs typeface="Thai Sans Lite" panose="02000000000000000000" pitchFamily="2" charset="-34"/>
                        </a:rPr>
                        <a:t>เครื่องมือ </a:t>
                      </a:r>
                      <a:r>
                        <a:rPr lang="th-TH" sz="2400" b="0" dirty="0" smtClean="0">
                          <a:solidFill>
                            <a:srgbClr val="800000"/>
                          </a:solidFill>
                          <a:latin typeface="Thai Sans Lite" panose="02000000000000000000" pitchFamily="2" charset="-34"/>
                          <a:ea typeface="Tahoma" panose="020B0604030504040204" pitchFamily="34" charset="0"/>
                          <a:cs typeface="Thai Sans Lite" panose="02000000000000000000" pitchFamily="2" charset="-34"/>
                        </a:rPr>
                        <a:t>/</a:t>
                      </a:r>
                      <a:r>
                        <a:rPr lang="en-US" sz="2400" b="0" dirty="0" smtClean="0">
                          <a:solidFill>
                            <a:srgbClr val="800000"/>
                          </a:solidFill>
                          <a:latin typeface="Thai Sans Lite" panose="02000000000000000000" pitchFamily="2" charset="-34"/>
                          <a:ea typeface="Tahoma" panose="020B0604030504040204" pitchFamily="34" charset="0"/>
                          <a:cs typeface="Thai Sans Lite" panose="02000000000000000000" pitchFamily="2" charset="-34"/>
                        </a:rPr>
                        <a:t> </a:t>
                      </a:r>
                      <a:r>
                        <a:rPr lang="en-US" sz="2000" b="0" dirty="0" smtClean="0">
                          <a:solidFill>
                            <a:srgbClr val="800000"/>
                          </a:solidFill>
                          <a:latin typeface="Thai Sans Lite" panose="02000000000000000000" pitchFamily="2" charset="-34"/>
                          <a:ea typeface="Tahoma" panose="020B0604030504040204" pitchFamily="34" charset="0"/>
                          <a:cs typeface="Thai Sans Lite" panose="02000000000000000000" pitchFamily="2" charset="-34"/>
                        </a:rPr>
                        <a:t>Tool</a:t>
                      </a:r>
                      <a:endParaRPr lang="th-TH" sz="2000" b="0" dirty="0" smtClean="0">
                        <a:solidFill>
                          <a:srgbClr val="800000"/>
                        </a:solidFill>
                        <a:latin typeface="Thai Sans Lite" panose="02000000000000000000" pitchFamily="2" charset="-34"/>
                        <a:ea typeface="Tahoma" panose="020B0604030504040204" pitchFamily="34" charset="0"/>
                        <a:cs typeface="Thai Sans Lite" panose="02000000000000000000" pitchFamily="2" charset="-34"/>
                      </a:endParaRPr>
                    </a:p>
                  </a:txBody>
                  <a:tcPr marT="144000" anchor="ctr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252000" indent="-180000" algn="ctr">
                        <a:lnSpc>
                          <a:spcPts val="1500"/>
                        </a:lnSpc>
                      </a:pPr>
                      <a:r>
                        <a:rPr lang="en-US" sz="2400" b="0" dirty="0" smtClean="0">
                          <a:solidFill>
                            <a:srgbClr val="800000"/>
                          </a:solidFill>
                          <a:latin typeface="Thai Sans Lite" panose="02000000000000000000" pitchFamily="2" charset="-34"/>
                          <a:ea typeface="Tahoma" panose="020B0604030504040204" pitchFamily="34" charset="0"/>
                          <a:cs typeface="Thai Sans Lite" panose="02000000000000000000" pitchFamily="2" charset="-34"/>
                        </a:rPr>
                        <a:t>Action</a:t>
                      </a:r>
                      <a:endParaRPr lang="th-TH" sz="2400" b="0" dirty="0">
                        <a:solidFill>
                          <a:srgbClr val="800000"/>
                        </a:solidFill>
                        <a:latin typeface="Thai Sans Lite" panose="02000000000000000000" pitchFamily="2" charset="-34"/>
                        <a:ea typeface="Tahoma" panose="020B0604030504040204" pitchFamily="34" charset="0"/>
                        <a:cs typeface="Thai Sans Lite" panose="02000000000000000000" pitchFamily="2" charset="-34"/>
                      </a:endParaRPr>
                    </a:p>
                  </a:txBody>
                  <a:tcPr marT="144000" anchor="ctr">
                    <a:blipFill>
                      <a:blip r:embed="rId4"/>
                      <a:tile tx="0" ty="0" sx="100000" sy="100000" flip="none" algn="tl"/>
                    </a:blipFill>
                  </a:tcPr>
                </a:tc>
              </a:tr>
              <a:tr h="251854">
                <a:tc>
                  <a:txBody>
                    <a:bodyPr/>
                    <a:lstStyle/>
                    <a:p>
                      <a:pPr marL="252000" indent="-180000">
                        <a:lnSpc>
                          <a:spcPts val="1500"/>
                        </a:lnSpc>
                        <a:buFont typeface="+mj-lt"/>
                        <a:buAutoNum type="arabicPeriod"/>
                      </a:pPr>
                      <a:r>
                        <a:rPr lang="th-TH" sz="1800" b="0" dirty="0" smtClean="0">
                          <a:latin typeface="Thai Sans Lite" panose="02000000000000000000" pitchFamily="2" charset="-34"/>
                          <a:ea typeface="Tahoma" panose="020B0604030504040204" pitchFamily="34" charset="0"/>
                          <a:cs typeface="Thai Sans Lite" panose="02000000000000000000" pitchFamily="2" charset="-34"/>
                        </a:rPr>
                        <a:t>โครงสร้าง</a:t>
                      </a:r>
                      <a:endParaRPr lang="th-TH" sz="1800" b="0" dirty="0">
                        <a:latin typeface="Thai Sans Lite" panose="02000000000000000000" pitchFamily="2" charset="-34"/>
                        <a:ea typeface="Tahoma" panose="020B0604030504040204" pitchFamily="34" charset="0"/>
                        <a:cs typeface="Thai Sans Lite" panose="02000000000000000000" pitchFamily="2" charset="-34"/>
                      </a:endParaRPr>
                    </a:p>
                  </a:txBody>
                  <a:tcPr anchor="ctr">
                    <a:blipFill>
                      <a:blip r:embed="rId9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252000" indent="-180000">
                        <a:lnSpc>
                          <a:spcPts val="1500"/>
                        </a:lnSpc>
                      </a:pPr>
                      <a:r>
                        <a:rPr lang="th-TH" sz="1600" b="0" dirty="0" smtClean="0">
                          <a:latin typeface="Thai Sans Lite" panose="02000000000000000000" pitchFamily="2" charset="-34"/>
                          <a:ea typeface="Tahoma" panose="020B0604030504040204" pitchFamily="34" charset="0"/>
                          <a:cs typeface="Thai Sans Lite" panose="02000000000000000000" pitchFamily="2" charset="-34"/>
                        </a:rPr>
                        <a:t>คำสั่ง, </a:t>
                      </a:r>
                      <a:r>
                        <a:rPr lang="en-US" sz="1600" b="0" dirty="0" smtClean="0">
                          <a:latin typeface="Thai Sans Lite" panose="02000000000000000000" pitchFamily="2" charset="-34"/>
                          <a:ea typeface="Tahoma" panose="020B0604030504040204" pitchFamily="34" charset="0"/>
                          <a:cs typeface="Thai Sans Lite" panose="02000000000000000000" pitchFamily="2" charset="-34"/>
                        </a:rPr>
                        <a:t>HRD </a:t>
                      </a:r>
                      <a:endParaRPr lang="th-TH" sz="1600" b="0" dirty="0">
                        <a:latin typeface="Thai Sans Lite" panose="02000000000000000000" pitchFamily="2" charset="-34"/>
                        <a:ea typeface="Tahoma" panose="020B0604030504040204" pitchFamily="34" charset="0"/>
                        <a:cs typeface="Thai Sans Lite" panose="02000000000000000000" pitchFamily="2" charset="-34"/>
                      </a:endParaRPr>
                    </a:p>
                  </a:txBody>
                  <a:tcPr>
                    <a:blipFill>
                      <a:blip r:embed="rId9"/>
                      <a:tile tx="0" ty="0" sx="100000" sy="100000" flip="none" algn="tl"/>
                    </a:blipFill>
                  </a:tcPr>
                </a:tc>
                <a:tc rowSpan="4">
                  <a:txBody>
                    <a:bodyPr/>
                    <a:lstStyle/>
                    <a:p>
                      <a:pPr marL="252000" indent="-180000">
                        <a:lnSpc>
                          <a:spcPts val="1500"/>
                        </a:lnSpc>
                        <a:spcBef>
                          <a:spcPts val="600"/>
                        </a:spcBef>
                        <a:buFont typeface="Wingdings" panose="05000000000000000000" pitchFamily="2" charset="2"/>
                        <a:buChar char="§"/>
                      </a:pPr>
                      <a:r>
                        <a:rPr lang="en-US" sz="1800" b="0" dirty="0" smtClean="0">
                          <a:solidFill>
                            <a:srgbClr val="000000"/>
                          </a:solidFill>
                          <a:latin typeface="Thai Sans Lite" panose="02000000000000000000" pitchFamily="2" charset="-34"/>
                          <a:ea typeface="Tahoma" panose="020B0604030504040204" pitchFamily="34" charset="0"/>
                          <a:cs typeface="Thai Sans Lite" panose="02000000000000000000" pitchFamily="2" charset="-34"/>
                        </a:rPr>
                        <a:t>Education</a:t>
                      </a:r>
                    </a:p>
                    <a:p>
                      <a:pPr marL="252000" indent="-180000">
                        <a:lnSpc>
                          <a:spcPts val="1500"/>
                        </a:lnSpc>
                        <a:spcBef>
                          <a:spcPts val="600"/>
                        </a:spcBef>
                        <a:buFont typeface="Wingdings" panose="05000000000000000000" pitchFamily="2" charset="2"/>
                        <a:buChar char="§"/>
                      </a:pPr>
                      <a:r>
                        <a:rPr lang="en-US" sz="1800" b="0" dirty="0" smtClean="0">
                          <a:solidFill>
                            <a:srgbClr val="000000"/>
                          </a:solidFill>
                          <a:latin typeface="Thai Sans Lite" panose="02000000000000000000" pitchFamily="2" charset="-34"/>
                          <a:ea typeface="Tahoma" panose="020B0604030504040204" pitchFamily="34" charset="0"/>
                          <a:cs typeface="Thai Sans Lite" panose="02000000000000000000" pitchFamily="2" charset="-34"/>
                        </a:rPr>
                        <a:t>Enforce</a:t>
                      </a:r>
                    </a:p>
                    <a:p>
                      <a:pPr marL="252000" indent="-180000">
                        <a:lnSpc>
                          <a:spcPts val="1500"/>
                        </a:lnSpc>
                        <a:spcBef>
                          <a:spcPts val="600"/>
                        </a:spcBef>
                        <a:buFont typeface="Wingdings" panose="05000000000000000000" pitchFamily="2" charset="2"/>
                        <a:buChar char="§"/>
                      </a:pPr>
                      <a:r>
                        <a:rPr lang="en-US" sz="1800" b="0" dirty="0" smtClean="0">
                          <a:solidFill>
                            <a:srgbClr val="000000"/>
                          </a:solidFill>
                          <a:latin typeface="Thai Sans Lite" panose="02000000000000000000" pitchFamily="2" charset="-34"/>
                          <a:ea typeface="Tahoma" panose="020B0604030504040204" pitchFamily="34" charset="0"/>
                          <a:cs typeface="Thai Sans Lite" panose="02000000000000000000" pitchFamily="2" charset="-34"/>
                        </a:rPr>
                        <a:t>Engineering</a:t>
                      </a:r>
                      <a:endParaRPr lang="th-TH" sz="1800" b="0" dirty="0" smtClean="0">
                        <a:solidFill>
                          <a:srgbClr val="000000"/>
                        </a:solidFill>
                        <a:latin typeface="Thai Sans Lite" panose="02000000000000000000" pitchFamily="2" charset="-34"/>
                        <a:ea typeface="Tahoma" panose="020B0604030504040204" pitchFamily="34" charset="0"/>
                        <a:cs typeface="Thai Sans Lite" panose="02000000000000000000" pitchFamily="2" charset="-34"/>
                      </a:endParaRPr>
                    </a:p>
                    <a:p>
                      <a:pPr marL="252000" indent="-180000">
                        <a:lnSpc>
                          <a:spcPts val="1500"/>
                        </a:lnSpc>
                        <a:spcBef>
                          <a:spcPts val="600"/>
                        </a:spcBef>
                        <a:buFont typeface="Wingdings" panose="05000000000000000000" pitchFamily="2" charset="2"/>
                        <a:buChar char="§"/>
                      </a:pPr>
                      <a:r>
                        <a:rPr lang="th-TH" sz="1800" b="0" dirty="0" smtClean="0">
                          <a:solidFill>
                            <a:srgbClr val="000000"/>
                          </a:solidFill>
                          <a:latin typeface="Thai Sans Lite" panose="02000000000000000000" pitchFamily="2" charset="-34"/>
                          <a:ea typeface="Tahoma" panose="020B0604030504040204" pitchFamily="34" charset="0"/>
                          <a:cs typeface="Thai Sans Lite" panose="02000000000000000000" pitchFamily="2" charset="-34"/>
                        </a:rPr>
                        <a:t>มาตรการองค์กร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39906">
                <a:tc>
                  <a:txBody>
                    <a:bodyPr/>
                    <a:lstStyle/>
                    <a:p>
                      <a:pPr marL="252000" indent="-180000">
                        <a:lnSpc>
                          <a:spcPts val="1500"/>
                        </a:lnSpc>
                        <a:buFont typeface="+mj-lt"/>
                        <a:buAutoNum type="arabicPeriod" startAt="2"/>
                      </a:pPr>
                      <a:r>
                        <a:rPr lang="th-TH" sz="1800" b="0" dirty="0" smtClean="0">
                          <a:latin typeface="Thai Sans Lite" panose="02000000000000000000" pitchFamily="2" charset="-34"/>
                          <a:ea typeface="Tahoma" panose="020B0604030504040204" pitchFamily="34" charset="0"/>
                          <a:cs typeface="Thai Sans Lite" panose="02000000000000000000" pitchFamily="2" charset="-34"/>
                        </a:rPr>
                        <a:t>แผนงาน</a:t>
                      </a:r>
                      <a:endParaRPr lang="th-TH" sz="1800" b="0" dirty="0">
                        <a:latin typeface="Thai Sans Lite" panose="02000000000000000000" pitchFamily="2" charset="-34"/>
                        <a:ea typeface="Tahoma" panose="020B0604030504040204" pitchFamily="34" charset="0"/>
                        <a:cs typeface="Thai Sans Lite" panose="02000000000000000000" pitchFamily="2" charset="-34"/>
                      </a:endParaRPr>
                    </a:p>
                  </a:txBody>
                  <a:tcPr anchor="ctr">
                    <a:blipFill>
                      <a:blip r:embed="rId1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252000" indent="-180000">
                        <a:lnSpc>
                          <a:spcPts val="1500"/>
                        </a:lnSpc>
                      </a:pPr>
                      <a:r>
                        <a:rPr lang="th-TH" sz="1600" b="0" dirty="0" smtClean="0">
                          <a:latin typeface="Thai Sans Lite" panose="02000000000000000000" pitchFamily="2" charset="-34"/>
                          <a:ea typeface="Tahoma" panose="020B0604030504040204" pitchFamily="34" charset="0"/>
                          <a:cs typeface="Thai Sans Lite" panose="02000000000000000000" pitchFamily="2" charset="-34"/>
                        </a:rPr>
                        <a:t>ค่าเป้าหมาย</a:t>
                      </a:r>
                    </a:p>
                    <a:p>
                      <a:pPr marL="252000" indent="-180000">
                        <a:lnSpc>
                          <a:spcPts val="1500"/>
                        </a:lnSpc>
                      </a:pPr>
                      <a:r>
                        <a:rPr lang="th-TH" sz="1600" b="0" dirty="0" smtClean="0">
                          <a:latin typeface="Thai Sans Lite" panose="02000000000000000000" pitchFamily="2" charset="-34"/>
                          <a:ea typeface="Tahoma" panose="020B0604030504040204" pitchFamily="34" charset="0"/>
                          <a:cs typeface="Thai Sans Lite" panose="02000000000000000000" pitchFamily="2" charset="-34"/>
                        </a:rPr>
                        <a:t>แนวปฏิบัติ </a:t>
                      </a:r>
                      <a:endParaRPr lang="th-TH" sz="1600" b="0" dirty="0">
                        <a:latin typeface="Thai Sans Lite" panose="02000000000000000000" pitchFamily="2" charset="-34"/>
                        <a:ea typeface="Tahoma" panose="020B0604030504040204" pitchFamily="34" charset="0"/>
                        <a:cs typeface="Thai Sans Lite" panose="02000000000000000000" pitchFamily="2" charset="-34"/>
                      </a:endParaRPr>
                    </a:p>
                  </a:txBody>
                  <a:tcPr>
                    <a:blipFill>
                      <a:blip r:embed="rId14"/>
                      <a:tile tx="0" ty="0" sx="100000" sy="100000" flip="none" algn="tl"/>
                    </a:blip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endParaRPr lang="th-TH" dirty="0"/>
                    </a:p>
                  </a:txBody>
                  <a:tcPr/>
                </a:tc>
              </a:tr>
              <a:tr h="251854">
                <a:tc>
                  <a:txBody>
                    <a:bodyPr/>
                    <a:lstStyle/>
                    <a:p>
                      <a:pPr marL="252000" marR="0" indent="-18000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3"/>
                        <a:tabLst/>
                        <a:defRPr/>
                      </a:pPr>
                      <a:r>
                        <a:rPr lang="th-TH" sz="1800" b="0" dirty="0" smtClean="0">
                          <a:latin typeface="Thai Sans Lite" panose="02000000000000000000" pitchFamily="2" charset="-34"/>
                          <a:ea typeface="Tahoma" panose="020B0604030504040204" pitchFamily="34" charset="0"/>
                          <a:cs typeface="Thai Sans Lite" panose="02000000000000000000" pitchFamily="2" charset="-34"/>
                        </a:rPr>
                        <a:t>งบ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52000" indent="-180000">
                        <a:lnSpc>
                          <a:spcPts val="1500"/>
                        </a:lnSpc>
                      </a:pPr>
                      <a:r>
                        <a:rPr lang="th-TH" sz="1600" b="0" dirty="0" smtClean="0">
                          <a:latin typeface="Thai Sans Lite" panose="02000000000000000000" pitchFamily="2" charset="-34"/>
                          <a:ea typeface="Tahoma" panose="020B0604030504040204" pitchFamily="34" charset="0"/>
                          <a:cs typeface="Thai Sans Lite" panose="02000000000000000000" pitchFamily="2" charset="-34"/>
                        </a:rPr>
                        <a:t>ระเบียบปฏิบัติ</a:t>
                      </a:r>
                      <a:endParaRPr lang="th-TH" sz="1600" b="0" dirty="0">
                        <a:latin typeface="Thai Sans Lite" panose="02000000000000000000" pitchFamily="2" charset="-34"/>
                        <a:ea typeface="Tahoma" panose="020B0604030504040204" pitchFamily="34" charset="0"/>
                        <a:cs typeface="Thai Sans Lite" panose="02000000000000000000" pitchFamily="2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endParaRPr lang="th-TH" dirty="0"/>
                    </a:p>
                  </a:txBody>
                  <a:tcPr/>
                </a:tc>
              </a:tr>
              <a:tr h="439906">
                <a:tc>
                  <a:txBody>
                    <a:bodyPr/>
                    <a:lstStyle/>
                    <a:p>
                      <a:pPr marL="252000" marR="0" indent="-18000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4"/>
                        <a:tabLst/>
                        <a:defRPr/>
                      </a:pPr>
                      <a:r>
                        <a:rPr lang="th-TH" sz="1800" b="1" dirty="0" smtClean="0">
                          <a:solidFill>
                            <a:srgbClr val="FF0000"/>
                          </a:solidFill>
                          <a:latin typeface="Thai Sans Lite" panose="02000000000000000000" pitchFamily="2" charset="-34"/>
                          <a:ea typeface="Tahoma" panose="020B0604030504040204" pitchFamily="34" charset="0"/>
                          <a:cs typeface="Thai Sans Lite" panose="02000000000000000000" pitchFamily="2" charset="-34"/>
                        </a:rPr>
                        <a:t>ข้อมูล</a:t>
                      </a:r>
                      <a:r>
                        <a:rPr lang="th-TH" sz="1800" b="0" dirty="0" smtClean="0">
                          <a:latin typeface="Thai Sans Lite" panose="02000000000000000000" pitchFamily="2" charset="-34"/>
                          <a:ea typeface="Tahoma" panose="020B0604030504040204" pitchFamily="34" charset="0"/>
                          <a:cs typeface="Thai Sans Lite" panose="02000000000000000000" pitchFamily="2" charset="-34"/>
                        </a:rPr>
                        <a:t>ประเมิน</a:t>
                      </a:r>
                      <a:endParaRPr lang="th-TH" sz="1800" b="0" dirty="0">
                        <a:latin typeface="Thai Sans Lite" panose="02000000000000000000" pitchFamily="2" charset="-34"/>
                        <a:ea typeface="Tahoma" panose="020B0604030504040204" pitchFamily="34" charset="0"/>
                        <a:cs typeface="Thai Sans Lite" panose="02000000000000000000" pitchFamily="2" charset="-34"/>
                      </a:endParaRPr>
                    </a:p>
                  </a:txBody>
                  <a:tcPr anchor="ctr">
                    <a:blipFill>
                      <a:blip r:embed="rId1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252000" indent="-180000" algn="l">
                        <a:lnSpc>
                          <a:spcPts val="1500"/>
                        </a:lnSpc>
                      </a:pPr>
                      <a:r>
                        <a:rPr lang="th-TH" sz="1600" b="0" dirty="0" smtClean="0">
                          <a:latin typeface="Thai Sans Lite" panose="02000000000000000000" pitchFamily="2" charset="-34"/>
                          <a:ea typeface="Tahoma" panose="020B0604030504040204" pitchFamily="34" charset="0"/>
                          <a:cs typeface="Thai Sans Lite" panose="02000000000000000000" pitchFamily="2" charset="-34"/>
                        </a:rPr>
                        <a:t>ระบบข้อมูล รายงาน</a:t>
                      </a:r>
                    </a:p>
                    <a:p>
                      <a:pPr marL="252000" indent="-180000">
                        <a:lnSpc>
                          <a:spcPts val="1500"/>
                        </a:lnSpc>
                      </a:pPr>
                      <a:r>
                        <a:rPr lang="th-TH" sz="1600" b="0" dirty="0" smtClean="0">
                          <a:latin typeface="Thai Sans Lite" panose="02000000000000000000" pitchFamily="2" charset="-34"/>
                          <a:ea typeface="Tahoma" panose="020B0604030504040204" pitchFamily="34" charset="0"/>
                          <a:cs typeface="Thai Sans Lite" panose="02000000000000000000" pitchFamily="2" charset="-34"/>
                        </a:rPr>
                        <a:t>กำกับ ประเมินผล </a:t>
                      </a:r>
                      <a:endParaRPr lang="th-TH" sz="1600" b="0" dirty="0">
                        <a:latin typeface="Thai Sans Lite" panose="02000000000000000000" pitchFamily="2" charset="-34"/>
                        <a:ea typeface="Tahoma" panose="020B0604030504040204" pitchFamily="34" charset="0"/>
                        <a:cs typeface="Thai Sans Lite" panose="02000000000000000000" pitchFamily="2" charset="-34"/>
                      </a:endParaRPr>
                    </a:p>
                  </a:txBody>
                  <a:tcPr>
                    <a:blipFill>
                      <a:blip r:embed="rId14"/>
                      <a:tile tx="0" ty="0" sx="100000" sy="100000" flip="none" algn="tl"/>
                    </a:blip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endParaRPr lang="th-TH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" name="Picture 29" descr="down arrow purple blue gradient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17682826" flipH="1" flipV="1">
            <a:off x="2847917" y="3740093"/>
            <a:ext cx="997728" cy="65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own Arrow 7"/>
          <p:cNvSpPr/>
          <p:nvPr/>
        </p:nvSpPr>
        <p:spPr>
          <a:xfrm>
            <a:off x="104008" y="1511299"/>
            <a:ext cx="1014059" cy="4978401"/>
          </a:xfrm>
          <a:prstGeom prst="downArrow">
            <a:avLst>
              <a:gd name="adj1" fmla="val 11402"/>
              <a:gd name="adj2" fmla="val 30178"/>
            </a:avLst>
          </a:prstGeom>
          <a:gradFill flip="none" rotWithShape="1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" name="Rounded Rectangle 33"/>
          <p:cNvSpPr/>
          <p:nvPr/>
        </p:nvSpPr>
        <p:spPr>
          <a:xfrm>
            <a:off x="228600" y="1842625"/>
            <a:ext cx="776640" cy="1572130"/>
          </a:xfrm>
          <a:prstGeom prst="roundRect">
            <a:avLst/>
          </a:prstGeom>
          <a:blipFill>
            <a:blip r:embed="rId16"/>
            <a:tile tx="0" ty="0" sx="100000" sy="100000" flip="none" algn="tl"/>
          </a:blip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>
              <a:lnSpc>
                <a:spcPts val="2600"/>
              </a:lnSpc>
            </a:pPr>
            <a:r>
              <a:rPr lang="th-TH" b="1" dirty="0" smtClean="0">
                <a:solidFill>
                  <a:srgbClr val="800000"/>
                </a:solidFill>
                <a:latin typeface="Thai Sans Lite" panose="02000000000000000000" pitchFamily="2" charset="-34"/>
                <a:cs typeface="Thai Sans Lite" panose="02000000000000000000" pitchFamily="2" charset="-34"/>
              </a:rPr>
              <a:t>อำ</a:t>
            </a:r>
          </a:p>
          <a:p>
            <a:pPr algn="ctr">
              <a:lnSpc>
                <a:spcPts val="2600"/>
              </a:lnSpc>
            </a:pPr>
            <a:r>
              <a:rPr lang="th-TH" b="1" dirty="0" smtClean="0">
                <a:solidFill>
                  <a:srgbClr val="800000"/>
                </a:solidFill>
                <a:latin typeface="Thai Sans Lite" panose="02000000000000000000" pitchFamily="2" charset="-34"/>
                <a:cs typeface="Thai Sans Lite" panose="02000000000000000000" pitchFamily="2" charset="-34"/>
              </a:rPr>
              <a:t>นวย</a:t>
            </a:r>
          </a:p>
          <a:p>
            <a:pPr algn="ctr">
              <a:lnSpc>
                <a:spcPts val="2600"/>
              </a:lnSpc>
            </a:pPr>
            <a:r>
              <a:rPr lang="th-TH" b="1" dirty="0" smtClean="0">
                <a:solidFill>
                  <a:srgbClr val="800000"/>
                </a:solidFill>
                <a:latin typeface="Thai Sans Lite" panose="02000000000000000000" pitchFamily="2" charset="-34"/>
                <a:cs typeface="Thai Sans Lite" panose="02000000000000000000" pitchFamily="2" charset="-34"/>
              </a:rPr>
              <a:t>การ</a:t>
            </a:r>
            <a:endParaRPr lang="th-TH" sz="1800" b="1" dirty="0">
              <a:solidFill>
                <a:srgbClr val="800000"/>
              </a:solidFill>
              <a:latin typeface="Thai Sans Lite" panose="02000000000000000000" pitchFamily="2" charset="-34"/>
              <a:cs typeface="Thai Sans Lite" panose="02000000000000000000" pitchFamily="2" charset="-34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228600" y="4262595"/>
            <a:ext cx="776640" cy="1572130"/>
          </a:xfrm>
          <a:prstGeom prst="roundRect">
            <a:avLst/>
          </a:prstGeom>
          <a:blipFill>
            <a:blip r:embed="rId16"/>
            <a:tile tx="0" ty="0" sx="100000" sy="100000" flip="none" algn="tl"/>
          </a:blip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>
              <a:lnSpc>
                <a:spcPts val="3000"/>
              </a:lnSpc>
            </a:pPr>
            <a:r>
              <a:rPr lang="th-TH" b="1" dirty="0" smtClean="0">
                <a:solidFill>
                  <a:srgbClr val="800000"/>
                </a:solidFill>
                <a:latin typeface="Thai Sans Lite" panose="02000000000000000000" pitchFamily="2" charset="-34"/>
                <a:cs typeface="Thai Sans Lite" panose="02000000000000000000" pitchFamily="2" charset="-34"/>
              </a:rPr>
              <a:t>ปฎิ</a:t>
            </a:r>
          </a:p>
          <a:p>
            <a:pPr algn="ctr">
              <a:lnSpc>
                <a:spcPts val="3000"/>
              </a:lnSpc>
            </a:pPr>
            <a:r>
              <a:rPr lang="th-TH" b="1" dirty="0" smtClean="0">
                <a:solidFill>
                  <a:srgbClr val="800000"/>
                </a:solidFill>
                <a:latin typeface="Thai Sans Lite" panose="02000000000000000000" pitchFamily="2" charset="-34"/>
                <a:cs typeface="Thai Sans Lite" panose="02000000000000000000" pitchFamily="2" charset="-34"/>
              </a:rPr>
              <a:t>บัติ การ</a:t>
            </a:r>
            <a:endParaRPr lang="th-TH" sz="1800" b="1" dirty="0">
              <a:solidFill>
                <a:srgbClr val="800000"/>
              </a:solidFill>
              <a:latin typeface="Thai Sans Lite" panose="02000000000000000000" pitchFamily="2" charset="-34"/>
              <a:cs typeface="Thai Sans Lite" panose="02000000000000000000" pitchFamily="2" charset="-34"/>
            </a:endParaRPr>
          </a:p>
        </p:txBody>
      </p:sp>
      <p:pic>
        <p:nvPicPr>
          <p:cNvPr id="2062" name="Picture 14" descr="http://www.huahin.go.th/huahin/office/ckfinder/userfiles/images/%E0%B8%AB%E0%B8%A1%E0%B8%A7%E0%B8%81%E0%B8%99%E0%B8%B4%E0%B8%A3%E0%B8%A0%E0%B8%B1%E0%B8%A2_resize-2.jpg">
            <a:hlinkClick r:id="rId17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89" y="207308"/>
            <a:ext cx="893928" cy="113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ine Callout 1 8"/>
          <p:cNvSpPr/>
          <p:nvPr/>
        </p:nvSpPr>
        <p:spPr>
          <a:xfrm>
            <a:off x="6953397" y="1372628"/>
            <a:ext cx="1806409" cy="1346200"/>
          </a:xfrm>
          <a:prstGeom prst="borderCallout1">
            <a:avLst>
              <a:gd name="adj1" fmla="val 61908"/>
              <a:gd name="adj2" fmla="val -2514"/>
              <a:gd name="adj3" fmla="val 85586"/>
              <a:gd name="adj4" fmla="val -38935"/>
            </a:avLst>
          </a:prstGeom>
          <a:blipFill>
            <a:blip r:embed="rId14"/>
            <a:tile tx="0" ty="0" sx="100000" sy="100000" flip="none" algn="tl"/>
          </a:blipFill>
          <a:ln w="28575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th-TH" sz="2000" dirty="0" smtClean="0">
                <a:solidFill>
                  <a:srgbClr val="000000"/>
                </a:solidFill>
                <a:latin typeface="Thai Sans Lite" panose="02000000000000000000" pitchFamily="2" charset="-34"/>
                <a:ea typeface="Tahoma" panose="020B0604030504040204" pitchFamily="34" charset="0"/>
                <a:cs typeface="Thai Sans Lite" panose="02000000000000000000" pitchFamily="2" charset="-34"/>
              </a:rPr>
              <a:t>แต่ละพื้นที่ ต้องวิเคราะห์บริบท กลไกหลักและปรับกลยุทธ์ (ไม่มีสูตรสำเร็จ)</a:t>
            </a:r>
            <a:endParaRPr lang="th-TH" sz="2000" dirty="0">
              <a:solidFill>
                <a:srgbClr val="000000"/>
              </a:solidFill>
              <a:latin typeface="Thai Sans Lite" panose="02000000000000000000" pitchFamily="2" charset="-34"/>
              <a:ea typeface="Tahoma" panose="020B0604030504040204" pitchFamily="34" charset="0"/>
              <a:cs typeface="Thai Sans Lite" panose="02000000000000000000" pitchFamily="2" charset="-3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32935" y="2825304"/>
            <a:ext cx="2145965" cy="595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th-TH" sz="2000" dirty="0" smtClean="0">
                <a:solidFill>
                  <a:srgbClr val="FF0000"/>
                </a:solidFill>
                <a:latin typeface="KaLaTeXa" panose="02000506040000020004" pitchFamily="50" charset="-34"/>
                <a:ea typeface="Tahoma" panose="020B0604030504040204" pitchFamily="34" charset="0"/>
                <a:cs typeface="KaLaTeXa" panose="02000506040000020004" pitchFamily="50" charset="-34"/>
              </a:rPr>
              <a:t>พื้นที่ต่างอำเภอ-ชุมชน</a:t>
            </a:r>
          </a:p>
          <a:p>
            <a:pPr>
              <a:lnSpc>
                <a:spcPts val="1900"/>
              </a:lnSpc>
            </a:pPr>
            <a:r>
              <a:rPr lang="th-TH" sz="2000" dirty="0" smtClean="0">
                <a:solidFill>
                  <a:srgbClr val="FF0000"/>
                </a:solidFill>
                <a:latin typeface="KaLaTeXa" panose="02000506040000020004" pitchFamily="50" charset="-34"/>
                <a:ea typeface="Tahoma" panose="020B0604030504040204" pitchFamily="34" charset="0"/>
                <a:cs typeface="KaLaTeXa" panose="02000506040000020004" pitchFamily="50" charset="-34"/>
              </a:rPr>
              <a:t>ยิ่งต้องปรับ “กลยุทธ์”</a:t>
            </a:r>
            <a:endParaRPr lang="th-TH" sz="2000" dirty="0">
              <a:solidFill>
                <a:schemeClr val="accent1">
                  <a:lumMod val="50000"/>
                </a:schemeClr>
              </a:solidFill>
              <a:latin typeface="KaLaTeXa" panose="02000506040000020004" pitchFamily="50" charset="-34"/>
              <a:cs typeface="KaLaTeXa" panose="02000506040000020004" pitchFamily="50" charset="-34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483704" y="4538253"/>
            <a:ext cx="1046255" cy="427025"/>
          </a:xfrm>
          <a:prstGeom prst="roundRect">
            <a:avLst/>
          </a:prstGeom>
          <a:blipFill>
            <a:blip r:embed="rId19"/>
            <a:tile tx="0" ty="0" sx="100000" sy="100000" flip="none" algn="tl"/>
          </a:blip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>
              <a:lnSpc>
                <a:spcPts val="2600"/>
              </a:lnSpc>
            </a:pPr>
            <a:r>
              <a:rPr lang="th-TH" b="1" dirty="0" smtClean="0">
                <a:solidFill>
                  <a:schemeClr val="bg1"/>
                </a:solidFill>
                <a:latin typeface="Thai Sans Lite" panose="02000000000000000000" pitchFamily="2" charset="-34"/>
                <a:cs typeface="Thai Sans Lite" panose="02000000000000000000" pitchFamily="2" charset="-34"/>
              </a:rPr>
              <a:t>ภูเก็ต</a:t>
            </a:r>
            <a:endParaRPr lang="th-TH" sz="1800" b="1" dirty="0">
              <a:solidFill>
                <a:schemeClr val="bg1"/>
              </a:solidFill>
              <a:latin typeface="Thai Sans Lite" panose="02000000000000000000" pitchFamily="2" charset="-34"/>
              <a:cs typeface="Thai Sans Lite" panose="02000000000000000000" pitchFamily="2" charset="-34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6483704" y="5130590"/>
            <a:ext cx="1073017" cy="409944"/>
          </a:xfrm>
          <a:prstGeom prst="roundRect">
            <a:avLst/>
          </a:prstGeom>
          <a:blipFill>
            <a:blip r:embed="rId20"/>
            <a:tile tx="0" ty="0" sx="100000" sy="100000" flip="none" algn="tl"/>
          </a:blip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>
              <a:lnSpc>
                <a:spcPts val="2600"/>
              </a:lnSpc>
            </a:pPr>
            <a:r>
              <a:rPr lang="th-TH" sz="2400" b="1" dirty="0" smtClean="0">
                <a:solidFill>
                  <a:schemeClr val="bg1"/>
                </a:solidFill>
                <a:latin typeface="Thai Sans Lite" panose="02000000000000000000" pitchFamily="2" charset="-34"/>
                <a:cs typeface="Thai Sans Lite" panose="02000000000000000000" pitchFamily="2" charset="-34"/>
              </a:rPr>
              <a:t>ศรีณรงค์</a:t>
            </a:r>
            <a:endParaRPr lang="th-TH" sz="1600" b="1" dirty="0">
              <a:solidFill>
                <a:schemeClr val="bg1"/>
              </a:solidFill>
              <a:latin typeface="Thai Sans Lite" panose="02000000000000000000" pitchFamily="2" charset="-34"/>
              <a:cs typeface="Thai Sans Lite" panose="02000000000000000000" pitchFamily="2" charset="-34"/>
            </a:endParaRPr>
          </a:p>
        </p:txBody>
      </p:sp>
      <p:graphicFrame>
        <p:nvGraphicFramePr>
          <p:cNvPr id="41" name="Table 40"/>
          <p:cNvGraphicFramePr>
            <a:graphicFrameLocks noGrp="1"/>
          </p:cNvGraphicFramePr>
          <p:nvPr>
            <p:extLst/>
          </p:nvPr>
        </p:nvGraphicFramePr>
        <p:xfrm>
          <a:off x="7649180" y="3970619"/>
          <a:ext cx="3755420" cy="380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3320"/>
                <a:gridCol w="1380144"/>
                <a:gridCol w="1451956"/>
              </a:tblGrid>
              <a:tr h="294262">
                <a:tc>
                  <a:txBody>
                    <a:bodyPr/>
                    <a:lstStyle/>
                    <a:p>
                      <a:pPr marL="252000" indent="-180000" algn="ctr">
                        <a:lnSpc>
                          <a:spcPts val="1500"/>
                        </a:lnSpc>
                      </a:pPr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Thai Sans Lite" panose="02000000000000000000" pitchFamily="2" charset="-34"/>
                          <a:ea typeface="Tahoma" panose="020B0604030504040204" pitchFamily="34" charset="0"/>
                          <a:cs typeface="Thai Sans Lite" panose="02000000000000000000" pitchFamily="2" charset="-34"/>
                        </a:rPr>
                        <a:t>model</a:t>
                      </a:r>
                      <a:r>
                        <a:rPr lang="th-TH" sz="2400" b="0" dirty="0" smtClean="0">
                          <a:solidFill>
                            <a:schemeClr val="tx1"/>
                          </a:solidFill>
                          <a:latin typeface="Thai Sans Lite" panose="02000000000000000000" pitchFamily="2" charset="-34"/>
                          <a:ea typeface="Tahoma" panose="020B0604030504040204" pitchFamily="34" charset="0"/>
                          <a:cs typeface="Thai Sans Lite" panose="02000000000000000000" pitchFamily="2" charset="-34"/>
                        </a:rPr>
                        <a:t> </a:t>
                      </a:r>
                      <a:endParaRPr lang="th-TH" sz="2400" b="0" dirty="0">
                        <a:solidFill>
                          <a:schemeClr val="tx1"/>
                        </a:solidFill>
                        <a:latin typeface="Thai Sans Lite" panose="02000000000000000000" pitchFamily="2" charset="-34"/>
                        <a:ea typeface="Tahoma" panose="020B0604030504040204" pitchFamily="34" charset="0"/>
                        <a:cs typeface="Thai Sans Lite" panose="02000000000000000000" pitchFamily="2" charset="-34"/>
                      </a:endParaRPr>
                    </a:p>
                  </a:txBody>
                  <a:tcPr marT="144000" anchor="ctr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252000" marR="0" indent="-18000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0" dirty="0" smtClean="0">
                          <a:solidFill>
                            <a:schemeClr val="tx1"/>
                          </a:solidFill>
                          <a:latin typeface="Thai Sans Lite" panose="02000000000000000000" pitchFamily="2" charset="-34"/>
                          <a:ea typeface="Tahoma" panose="020B0604030504040204" pitchFamily="34" charset="0"/>
                          <a:cs typeface="Thai Sans Lite" panose="02000000000000000000" pitchFamily="2" charset="-34"/>
                        </a:rPr>
                        <a:t>จุดเริ่ม</a:t>
                      </a:r>
                    </a:p>
                  </a:txBody>
                  <a:tcPr marT="144000" anchor="ctr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252000" marR="0" indent="-18000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Thai Sans Lite" panose="02000000000000000000" pitchFamily="2" charset="-34"/>
                          <a:ea typeface="Tahoma" panose="020B0604030504040204" pitchFamily="34" charset="0"/>
                          <a:cs typeface="Thai Sans Lite" panose="02000000000000000000" pitchFamily="2" charset="-34"/>
                        </a:rPr>
                        <a:t>Education</a:t>
                      </a:r>
                      <a:endParaRPr lang="th-TH" sz="2400" b="0" dirty="0" smtClean="0">
                        <a:solidFill>
                          <a:schemeClr val="tx1"/>
                        </a:solidFill>
                        <a:latin typeface="Thai Sans Lite" panose="02000000000000000000" pitchFamily="2" charset="-34"/>
                        <a:ea typeface="Tahoma" panose="020B0604030504040204" pitchFamily="34" charset="0"/>
                        <a:cs typeface="Thai Sans Lite" panose="02000000000000000000" pitchFamily="2" charset="-34"/>
                      </a:endParaRPr>
                    </a:p>
                  </a:txBody>
                  <a:tcPr marT="144000" anchor="ctr">
                    <a:blipFill>
                      <a:blip r:embed="rId4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cxnSp>
        <p:nvCxnSpPr>
          <p:cNvPr id="23" name="Elbow Connector 22"/>
          <p:cNvCxnSpPr/>
          <p:nvPr/>
        </p:nvCxnSpPr>
        <p:spPr>
          <a:xfrm rot="16200000" flipV="1">
            <a:off x="9072846" y="1698398"/>
            <a:ext cx="2400396" cy="3026475"/>
          </a:xfrm>
          <a:prstGeom prst="bentConnector2">
            <a:avLst/>
          </a:prstGeom>
          <a:ln w="38100">
            <a:solidFill>
              <a:srgbClr val="C00000">
                <a:alpha val="4902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ounded Rectangle 48"/>
          <p:cNvSpPr/>
          <p:nvPr/>
        </p:nvSpPr>
        <p:spPr>
          <a:xfrm>
            <a:off x="11482161" y="4446124"/>
            <a:ext cx="608239" cy="916417"/>
          </a:xfrm>
          <a:prstGeom prst="roundRect">
            <a:avLst/>
          </a:prstGeom>
          <a:blipFill>
            <a:blip r:embed="rId16"/>
            <a:tile tx="0" ty="0" sx="100000" sy="100000" flip="none" algn="tl"/>
          </a:blip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>
              <a:lnSpc>
                <a:spcPts val="3000"/>
              </a:lnSpc>
            </a:pPr>
            <a:r>
              <a:rPr lang="th-TH" b="1" dirty="0" smtClean="0">
                <a:solidFill>
                  <a:srgbClr val="800000"/>
                </a:solidFill>
                <a:latin typeface="Thai Sans Lite" panose="02000000000000000000" pitchFamily="2" charset="-34"/>
                <a:cs typeface="Thai Sans Lite" panose="02000000000000000000" pitchFamily="2" charset="-34"/>
              </a:rPr>
              <a:t>จับ</a:t>
            </a:r>
            <a:r>
              <a:rPr lang="th-TH" sz="2400" b="1" dirty="0" smtClean="0">
                <a:solidFill>
                  <a:srgbClr val="800000"/>
                </a:solidFill>
                <a:latin typeface="Thai Sans Lite" panose="02000000000000000000" pitchFamily="2" charset="-34"/>
                <a:cs typeface="Thai Sans Lite" panose="02000000000000000000" pitchFamily="2" charset="-34"/>
              </a:rPr>
              <a:t>จริง</a:t>
            </a:r>
            <a:endParaRPr lang="th-TH" sz="1600" b="1" dirty="0">
              <a:solidFill>
                <a:srgbClr val="800000"/>
              </a:solidFill>
              <a:latin typeface="Thai Sans Lite" panose="02000000000000000000" pitchFamily="2" charset="-34"/>
              <a:cs typeface="Thai Sans Lite" panose="02000000000000000000" pitchFamily="2" charset="-34"/>
            </a:endParaRPr>
          </a:p>
        </p:txBody>
      </p:sp>
      <p:pic>
        <p:nvPicPr>
          <p:cNvPr id="2064" name="Picture 16" descr="http://www.stockmanday.com/wp-content/uploads/2013/09/download1.jpeg">
            <a:hlinkClick r:id="rId21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3139" y="897299"/>
            <a:ext cx="1485582" cy="1112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ctangle 53"/>
          <p:cNvSpPr/>
          <p:nvPr/>
        </p:nvSpPr>
        <p:spPr>
          <a:xfrm>
            <a:off x="8997436" y="1602462"/>
            <a:ext cx="1968808" cy="9079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th-TH" sz="2400" dirty="0" smtClean="0">
                <a:solidFill>
                  <a:schemeClr val="accent2">
                    <a:lumMod val="50000"/>
                  </a:schemeClr>
                </a:solidFill>
                <a:latin typeface="KaLaTeXa" panose="02000506040000020004" pitchFamily="50" charset="-34"/>
                <a:ea typeface="Tahoma" panose="020B0604030504040204" pitchFamily="34" charset="0"/>
                <a:cs typeface="KaLaTeXa" panose="02000506040000020004" pitchFamily="50" charset="-34"/>
              </a:rPr>
              <a:t>ติดตาม กำกับ</a:t>
            </a:r>
          </a:p>
          <a:p>
            <a:pPr algn="ctr">
              <a:spcBef>
                <a:spcPts val="600"/>
              </a:spcBef>
            </a:pPr>
            <a:r>
              <a:rPr lang="th-TH" sz="2400" dirty="0" smtClean="0">
                <a:solidFill>
                  <a:schemeClr val="accent2">
                    <a:lumMod val="50000"/>
                  </a:schemeClr>
                </a:solidFill>
                <a:latin typeface="KaLaTeXa" panose="02000506040000020004" pitchFamily="50" charset="-34"/>
                <a:ea typeface="Tahoma" panose="020B0604030504040204" pitchFamily="34" charset="0"/>
                <a:cs typeface="KaLaTeXa" panose="02000506040000020004" pitchFamily="50" charset="-34"/>
              </a:rPr>
              <a:t>นำเสนอผล ทุกเดือน</a:t>
            </a:r>
            <a:endParaRPr lang="th-TH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2049" name="Table 2048"/>
          <p:cNvGraphicFramePr>
            <a:graphicFrameLocks noGrp="1"/>
          </p:cNvGraphicFramePr>
          <p:nvPr>
            <p:extLst/>
          </p:nvPr>
        </p:nvGraphicFramePr>
        <p:xfrm>
          <a:off x="7611411" y="5074161"/>
          <a:ext cx="3755420" cy="523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3320"/>
                <a:gridCol w="1380144"/>
                <a:gridCol w="1451956"/>
              </a:tblGrid>
              <a:tr h="462999">
                <a:tc>
                  <a:txBody>
                    <a:bodyPr/>
                    <a:lstStyle/>
                    <a:p>
                      <a:pPr marL="72000" indent="0" algn="ctr">
                        <a:lnSpc>
                          <a:spcPts val="1500"/>
                        </a:lnSpc>
                        <a:buFont typeface="+mj-lt"/>
                        <a:buNone/>
                      </a:pPr>
                      <a:r>
                        <a:rPr lang="th-TH" sz="2400" b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hai Sans Lite" panose="02000000000000000000" pitchFamily="2" charset="-34"/>
                          <a:ea typeface="Tahoma" panose="020B0604030504040204" pitchFamily="34" charset="0"/>
                          <a:cs typeface="Thai Sans Lite" panose="02000000000000000000" pitchFamily="2" charset="-34"/>
                        </a:rPr>
                        <a:t>ชนบท</a:t>
                      </a:r>
                      <a:endParaRPr lang="th-TH" sz="2400" b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hai Sans Lite" panose="02000000000000000000" pitchFamily="2" charset="-34"/>
                        <a:ea typeface="Tahoma" panose="020B0604030504040204" pitchFamily="34" charset="0"/>
                        <a:cs typeface="Thai Sans Lite" panose="02000000000000000000" pitchFamily="2" charset="-34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252000" indent="-180000" algn="ctr">
                        <a:lnSpc>
                          <a:spcPts val="1700"/>
                        </a:lnSpc>
                      </a:pPr>
                      <a:r>
                        <a:rPr lang="th-TH" sz="2400" b="0" u="sng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hai Sans Lite" panose="02000000000000000000" pitchFamily="2" charset="-34"/>
                          <a:ea typeface="Tahoma" panose="020B0604030504040204" pitchFamily="34" charset="0"/>
                          <a:cs typeface="Thai Sans Lite" panose="02000000000000000000" pitchFamily="2" charset="-34"/>
                        </a:rPr>
                        <a:t>ผู้นำ</a:t>
                      </a:r>
                      <a:r>
                        <a:rPr lang="th-TH" sz="2000" b="0" u="none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hai Sans Lite" panose="02000000000000000000" pitchFamily="2" charset="-34"/>
                          <a:ea typeface="Tahoma" panose="020B0604030504040204" pitchFamily="34" charset="0"/>
                          <a:cs typeface="Thai Sans Lite" panose="02000000000000000000" pitchFamily="2" charset="-34"/>
                        </a:rPr>
                        <a:t> </a:t>
                      </a:r>
                      <a:r>
                        <a:rPr lang="th-TH" sz="2000" b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hai Sans Lite" panose="02000000000000000000" pitchFamily="2" charset="-34"/>
                          <a:ea typeface="Tahoma" panose="020B0604030504040204" pitchFamily="34" charset="0"/>
                          <a:cs typeface="Thai Sans Lite" panose="02000000000000000000" pitchFamily="2" charset="-34"/>
                        </a:rPr>
                        <a:t>ทุกระดับ</a:t>
                      </a:r>
                    </a:p>
                    <a:p>
                      <a:pPr marL="252000" indent="-180000" algn="ctr">
                        <a:lnSpc>
                          <a:spcPts val="1700"/>
                        </a:lnSpc>
                      </a:pPr>
                      <a:r>
                        <a:rPr lang="th-TH" sz="2000" b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hai Sans Lite" panose="02000000000000000000" pitchFamily="2" charset="-34"/>
                          <a:ea typeface="Tahoma" panose="020B0604030504040204" pitchFamily="34" charset="0"/>
                          <a:cs typeface="Thai Sans Lite" panose="02000000000000000000" pitchFamily="2" charset="-34"/>
                        </a:rPr>
                        <a:t>(เจาะกลุ่ม)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252000" indent="-180000" algn="ctr">
                        <a:lnSpc>
                          <a:spcPts val="1700"/>
                        </a:lnSpc>
                      </a:pPr>
                      <a:r>
                        <a:rPr lang="th-TH" sz="1800" b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hai Sans Lite" panose="02000000000000000000" pitchFamily="2" charset="-34"/>
                          <a:ea typeface="Tahoma" panose="020B0604030504040204" pitchFamily="34" charset="0"/>
                          <a:cs typeface="Thai Sans Lite" panose="02000000000000000000" pitchFamily="2" charset="-34"/>
                        </a:rPr>
                        <a:t>เห็นแบบอย่าง</a:t>
                      </a:r>
                    </a:p>
                    <a:p>
                      <a:pPr marL="252000" indent="-180000" algn="ctr">
                        <a:lnSpc>
                          <a:spcPts val="1700"/>
                        </a:lnSpc>
                      </a:pPr>
                      <a:r>
                        <a:rPr lang="th-TH" sz="1800" b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hai Sans Lite" panose="02000000000000000000" pitchFamily="2" charset="-34"/>
                          <a:ea typeface="Tahoma" panose="020B0604030504040204" pitchFamily="34" charset="0"/>
                          <a:cs typeface="Thai Sans Lite" panose="02000000000000000000" pitchFamily="2" charset="-34"/>
                        </a:rPr>
                        <a:t>เอาจริง</a:t>
                      </a:r>
                      <a:endParaRPr lang="th-TH" sz="1800" b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hai Sans Lite" panose="02000000000000000000" pitchFamily="2" charset="-34"/>
                        <a:ea typeface="Tahoma" panose="020B0604030504040204" pitchFamily="34" charset="0"/>
                        <a:cs typeface="Thai Sans Lite" panose="02000000000000000000" pitchFamily="2" charset="-34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2051" name="Table 2050"/>
          <p:cNvGraphicFramePr>
            <a:graphicFrameLocks noGrp="1"/>
          </p:cNvGraphicFramePr>
          <p:nvPr>
            <p:extLst/>
          </p:nvPr>
        </p:nvGraphicFramePr>
        <p:xfrm>
          <a:off x="7614970" y="4492838"/>
          <a:ext cx="3755420" cy="472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3320"/>
                <a:gridCol w="1380144"/>
                <a:gridCol w="1451956"/>
              </a:tblGrid>
              <a:tr h="435688">
                <a:tc>
                  <a:txBody>
                    <a:bodyPr/>
                    <a:lstStyle/>
                    <a:p>
                      <a:pPr marL="72000" indent="0" algn="ctr">
                        <a:lnSpc>
                          <a:spcPts val="1500"/>
                        </a:lnSpc>
                        <a:buFont typeface="+mj-lt"/>
                        <a:buNone/>
                      </a:pPr>
                      <a:r>
                        <a:rPr lang="th-TH" sz="2400" b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hai Sans Lite" panose="02000000000000000000" pitchFamily="2" charset="-34"/>
                          <a:ea typeface="Tahoma" panose="020B0604030504040204" pitchFamily="34" charset="0"/>
                          <a:cs typeface="Thai Sans Lite" panose="02000000000000000000" pitchFamily="2" charset="-34"/>
                        </a:rPr>
                        <a:t>เมือง</a:t>
                      </a:r>
                      <a:endParaRPr lang="th-TH" sz="2400" b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hai Sans Lite" panose="02000000000000000000" pitchFamily="2" charset="-34"/>
                        <a:ea typeface="Tahoma" panose="020B0604030504040204" pitchFamily="34" charset="0"/>
                        <a:cs typeface="Thai Sans Lite" panose="02000000000000000000" pitchFamily="2" charset="-34"/>
                      </a:endParaRPr>
                    </a:p>
                  </a:txBody>
                  <a:tcPr anchor="ctr">
                    <a:blipFill>
                      <a:blip r:embed="rId9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252000" indent="-180000" algn="ctr">
                        <a:lnSpc>
                          <a:spcPts val="1500"/>
                        </a:lnSpc>
                      </a:pPr>
                      <a:r>
                        <a:rPr lang="en-US" sz="2000" b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hai Sans Lite" panose="02000000000000000000" pitchFamily="2" charset="-34"/>
                          <a:ea typeface="Tahoma" panose="020B0604030504040204" pitchFamily="34" charset="0"/>
                          <a:cs typeface="Thai Sans Lite" panose="02000000000000000000" pitchFamily="2" charset="-34"/>
                        </a:rPr>
                        <a:t>MOU</a:t>
                      </a:r>
                    </a:p>
                    <a:p>
                      <a:pPr marL="252000" indent="-180000" algn="ctr">
                        <a:lnSpc>
                          <a:spcPts val="1500"/>
                        </a:lnSpc>
                      </a:pPr>
                      <a:r>
                        <a:rPr lang="th-TH" sz="1800" b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hai Sans Lite" panose="02000000000000000000" pitchFamily="2" charset="-34"/>
                          <a:ea typeface="Tahoma" panose="020B0604030504040204" pitchFamily="34" charset="0"/>
                          <a:cs typeface="Thai Sans Lite" panose="02000000000000000000" pitchFamily="2" charset="-34"/>
                        </a:rPr>
                        <a:t>มาตรการองค์กร</a:t>
                      </a:r>
                      <a:endParaRPr lang="th-TH" sz="1800" b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hai Sans Lite" panose="02000000000000000000" pitchFamily="2" charset="-34"/>
                        <a:ea typeface="Tahoma" panose="020B0604030504040204" pitchFamily="34" charset="0"/>
                        <a:cs typeface="Thai Sans Lite" panose="02000000000000000000" pitchFamily="2" charset="-34"/>
                      </a:endParaRPr>
                    </a:p>
                  </a:txBody>
                  <a:tcPr>
                    <a:blipFill>
                      <a:blip r:embed="rId9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252000" indent="-180000" algn="ctr">
                        <a:lnSpc>
                          <a:spcPts val="1500"/>
                        </a:lnSpc>
                      </a:pPr>
                      <a:r>
                        <a:rPr lang="th-TH" sz="2000" b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hai Sans Lite" panose="02000000000000000000" pitchFamily="2" charset="-34"/>
                          <a:ea typeface="Tahoma" panose="020B0604030504040204" pitchFamily="34" charset="0"/>
                          <a:cs typeface="Thai Sans Lite" panose="02000000000000000000" pitchFamily="2" charset="-34"/>
                        </a:rPr>
                        <a:t>ไม่ปรับ</a:t>
                      </a:r>
                      <a:r>
                        <a:rPr lang="th-TH" sz="2000" b="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hai Sans Lite" panose="02000000000000000000" pitchFamily="2" charset="-34"/>
                          <a:ea typeface="Tahoma" panose="020B0604030504040204" pitchFamily="34" charset="0"/>
                          <a:cs typeface="Thai Sans Lite" panose="02000000000000000000" pitchFamily="2" charset="-34"/>
                        </a:rPr>
                        <a:t> รับรู้สถานการณ์</a:t>
                      </a:r>
                      <a:endParaRPr lang="th-TH" sz="2000" b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hai Sans Lite" panose="02000000000000000000" pitchFamily="2" charset="-34"/>
                        <a:ea typeface="Tahoma" panose="020B0604030504040204" pitchFamily="34" charset="0"/>
                        <a:cs typeface="Thai Sans Lite" panose="02000000000000000000" pitchFamily="2" charset="-34"/>
                      </a:endParaRPr>
                    </a:p>
                  </a:txBody>
                  <a:tcPr>
                    <a:blipFill>
                      <a:blip r:embed="rId9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cxnSp>
        <p:nvCxnSpPr>
          <p:cNvPr id="31" name="Elbow Connector 30"/>
          <p:cNvCxnSpPr>
            <a:endCxn id="40" idx="2"/>
          </p:cNvCxnSpPr>
          <p:nvPr/>
        </p:nvCxnSpPr>
        <p:spPr>
          <a:xfrm rot="5400000" flipH="1">
            <a:off x="9007698" y="3553049"/>
            <a:ext cx="657067" cy="4632038"/>
          </a:xfrm>
          <a:prstGeom prst="bentConnector3">
            <a:avLst>
              <a:gd name="adj1" fmla="val -34791"/>
            </a:avLst>
          </a:prstGeom>
          <a:ln w="38100">
            <a:solidFill>
              <a:srgbClr val="C00000">
                <a:alpha val="4902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8" descr="http://img.tlcdn1.com/news/2015/02/p19etco9tpddrlnev8b6oi1c123.jpg">
            <a:hlinkClick r:id="rId23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6244" y="5352030"/>
            <a:ext cx="1198930" cy="8455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86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21" grpId="0" animBg="1"/>
      <p:bldP spid="22" grpId="0" animBg="1"/>
      <p:bldP spid="28" grpId="0" animBg="1"/>
      <p:bldP spid="9" grpId="0" animBg="1"/>
      <p:bldP spid="14" grpId="0"/>
      <p:bldP spid="39" grpId="0" animBg="1"/>
      <p:bldP spid="40" grpId="0" animBg="1"/>
      <p:bldP spid="49" grpId="0" animBg="1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1" descr="DSC00404.JPG"/>
          <p:cNvPicPr>
            <a:picLocks noGrp="1" noChangeAspect="1"/>
          </p:cNvPicPr>
          <p:nvPr isPhoto="1"/>
        </p:nvPicPr>
        <p:blipFill rotWithShape="1">
          <a:blip r:embed="rId2" cstate="print"/>
          <a:srcRect t="23269"/>
          <a:stretch/>
        </p:blipFill>
        <p:spPr bwMode="auto">
          <a:xfrm>
            <a:off x="444500" y="3736071"/>
            <a:ext cx="1884175" cy="1332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รูปภาพ 1" descr="IMG_4092.JPG"/>
          <p:cNvPicPr>
            <a:picLocks noGrp="1" noChangeAspect="1"/>
          </p:cNvPicPr>
          <p:nvPr isPhoto="1"/>
        </p:nvPicPr>
        <p:blipFill rotWithShape="1">
          <a:blip r:embed="rId3" cstate="print"/>
          <a:srcRect t="7199" r="7222"/>
          <a:stretch/>
        </p:blipFill>
        <p:spPr bwMode="auto">
          <a:xfrm>
            <a:off x="6787653" y="814193"/>
            <a:ext cx="2403693" cy="1735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-33215" y="-22244"/>
            <a:ext cx="12280900" cy="646331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buNone/>
            </a:pPr>
            <a:r>
              <a:rPr lang="th-TH" spc="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ตัวอย่าง .. การขับเคลื่อน หมวก</a:t>
            </a:r>
            <a:r>
              <a:rPr lang="th-TH" sz="3600" b="1" spc="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นิรภัย  100</a:t>
            </a:r>
            <a:r>
              <a:rPr lang="en-US" sz="3600" b="1" spc="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spc="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 </a:t>
            </a:r>
            <a:r>
              <a:rPr lang="th-TH" spc="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โดย </a:t>
            </a:r>
            <a:r>
              <a:rPr lang="th-TH" b="1" spc="50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ตำรวจ</a:t>
            </a:r>
            <a:r>
              <a:rPr lang="th-TH" b="1" spc="5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ผ่านมาตรการองค์กร </a:t>
            </a:r>
            <a:endParaRPr lang="en-US" spc="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0" name="รูปภาพ 1" descr="IMG_3067.JPG"/>
          <p:cNvPicPr>
            <a:picLocks noGrp="1" noChangeAspect="1"/>
          </p:cNvPicPr>
          <p:nvPr isPhoto="1"/>
        </p:nvPicPr>
        <p:blipFill rotWithShape="1">
          <a:blip r:embed="rId4" cstate="print"/>
          <a:srcRect l="6309" t="9202" r="9183" b="-1355"/>
          <a:stretch/>
        </p:blipFill>
        <p:spPr bwMode="auto">
          <a:xfrm>
            <a:off x="1612900" y="1469490"/>
            <a:ext cx="2287840" cy="17278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รูปภาพ 1" descr="IMG_0199.JPG"/>
          <p:cNvPicPr>
            <a:picLocks noGrp="1" noChangeAspect="1"/>
          </p:cNvPicPr>
          <p:nvPr isPhoto="1"/>
        </p:nvPicPr>
        <p:blipFill>
          <a:blip r:embed="rId5" cstate="print"/>
          <a:srcRect t="21095"/>
          <a:stretch>
            <a:fillRect/>
          </a:stretch>
        </p:blipFill>
        <p:spPr bwMode="auto">
          <a:xfrm>
            <a:off x="9063964" y="3854166"/>
            <a:ext cx="2924836" cy="1640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รูปภาพ 1" descr="6.jpg"/>
          <p:cNvPicPr>
            <a:picLocks noGrp="1" noChangeAspect="1"/>
          </p:cNvPicPr>
          <p:nvPr isPhoto="1"/>
        </p:nvPicPr>
        <p:blipFill rotWithShape="1">
          <a:blip r:embed="rId6" cstate="print"/>
          <a:srcRect b="12172"/>
          <a:stretch/>
        </p:blipFill>
        <p:spPr bwMode="auto">
          <a:xfrm>
            <a:off x="3543243" y="1147536"/>
            <a:ext cx="2092766" cy="13785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รูปภาพ 1" descr="a1_resize.jpg"/>
          <p:cNvPicPr>
            <a:picLocks noGrp="1" noChangeAspect="1"/>
          </p:cNvPicPr>
          <p:nvPr isPhoto="1"/>
        </p:nvPicPr>
        <p:blipFill rotWithShape="1">
          <a:blip r:embed="rId7" cstate="print"/>
          <a:srcRect b="15820"/>
          <a:stretch/>
        </p:blipFill>
        <p:spPr bwMode="auto">
          <a:xfrm>
            <a:off x="7300797" y="3836809"/>
            <a:ext cx="1694045" cy="167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488450" y="807998"/>
            <a:ext cx="2249334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MOU </a:t>
            </a:r>
            <a:r>
              <a:rPr lang="th-TH" sz="3200" b="1" dirty="0" smtClean="0"/>
              <a:t>หน่วยงาน</a:t>
            </a:r>
            <a:endParaRPr lang="th-TH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999459" y="2676196"/>
            <a:ext cx="1623849" cy="584775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chemeClr val="bg1"/>
                </a:solidFill>
              </a:rPr>
              <a:t>ป้าย ปชส. </a:t>
            </a:r>
            <a:endParaRPr lang="th-TH" b="1" dirty="0">
              <a:solidFill>
                <a:schemeClr val="bg1"/>
              </a:solidFill>
            </a:endParaRPr>
          </a:p>
        </p:txBody>
      </p:sp>
      <p:pic>
        <p:nvPicPr>
          <p:cNvPr id="17" name="Picture 2" descr="\\Jubb\Jub\รูปภาค8\DSC0141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8" cstate="print"/>
          <a:srcRect/>
          <a:stretch>
            <a:fillRect/>
          </a:stretch>
        </p:blipFill>
        <p:spPr>
          <a:xfrm>
            <a:off x="2305184" y="3697109"/>
            <a:ext cx="1786658" cy="1371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 descr="down arrow purple blue gradien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75774" flipH="1">
            <a:off x="298633" y="2511383"/>
            <a:ext cx="1713841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02535" y="5060611"/>
            <a:ext cx="5831986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th-TH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เตรียมข้อมูล + ประชุมชี้แจงหน่วยงาน</a:t>
            </a:r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1255" y="5758798"/>
            <a:ext cx="5843266" cy="97719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514350" indent="-514350">
              <a:lnSpc>
                <a:spcPts val="2300"/>
              </a:lnSpc>
              <a:buFont typeface="+mj-lt"/>
              <a:buAutoNum type="arabicPeriod"/>
            </a:pPr>
            <a:r>
              <a:rPr lang="th-TH" sz="2400" dirty="0" smtClean="0">
                <a:solidFill>
                  <a:srgbClr val="6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จัดทำข้อมูล (ปริมาณ + </a:t>
            </a:r>
            <a:r>
              <a:rPr lang="en-US" sz="2400" dirty="0" smtClean="0">
                <a:solidFill>
                  <a:srgbClr val="6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case </a:t>
            </a:r>
            <a:r>
              <a:rPr lang="th-TH" sz="2400" dirty="0" smtClean="0">
                <a:solidFill>
                  <a:srgbClr val="6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สำคัญ)</a:t>
            </a:r>
          </a:p>
          <a:p>
            <a:pPr marL="514350" indent="-514350">
              <a:lnSpc>
                <a:spcPts val="2300"/>
              </a:lnSpc>
              <a:buFont typeface="+mj-lt"/>
              <a:buAutoNum type="arabicPeriod"/>
            </a:pPr>
            <a:r>
              <a:rPr lang="th-TH" sz="2400" dirty="0" smtClean="0">
                <a:solidFill>
                  <a:srgbClr val="6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เชิงรุก </a:t>
            </a:r>
            <a:r>
              <a:rPr lang="en-US" sz="2400" dirty="0" smtClean="0">
                <a:solidFill>
                  <a:srgbClr val="6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th-TH" sz="2400" dirty="0" smtClean="0">
                <a:solidFill>
                  <a:srgbClr val="6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นำเสนอสถานการณ์ ความรุนแรง </a:t>
            </a:r>
          </a:p>
          <a:p>
            <a:pPr marL="514350" indent="-514350">
              <a:lnSpc>
                <a:spcPts val="2300"/>
              </a:lnSpc>
              <a:buFont typeface="+mj-lt"/>
              <a:buAutoNum type="arabicPeriod"/>
            </a:pPr>
            <a:r>
              <a:rPr lang="th-TH" sz="2400" dirty="0" smtClean="0">
                <a:solidFill>
                  <a:srgbClr val="6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ชักชวนมีส่วนร่วม .. “มาตรการองค์กร” </a:t>
            </a:r>
            <a:endParaRPr lang="th-TH" sz="2000" dirty="0">
              <a:solidFill>
                <a:srgbClr val="6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Picture 20" descr="down arrow purple blue gradien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77909" flipH="1">
            <a:off x="5339862" y="1368014"/>
            <a:ext cx="1631369" cy="89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920446" y="2721724"/>
            <a:ext cx="4958409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th-TH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อุ่นเครื่อง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th-TH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บังคับใช้ + ให้ข้อมูล</a:t>
            </a:r>
            <a:r>
              <a:rPr lang="th-TH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343746" y="839593"/>
            <a:ext cx="2746654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นำผู้ไม่สวมหมวก </a:t>
            </a:r>
            <a:r>
              <a:rPr lang="th-TH" sz="2400" dirty="0" smtClean="0">
                <a:solidFill>
                  <a:srgbClr val="2F559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มาดูหนัง + </a:t>
            </a:r>
            <a:r>
              <a:rPr lang="en-US" sz="2000" dirty="0" err="1" smtClean="0">
                <a:solidFill>
                  <a:srgbClr val="2F559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ppt</a:t>
            </a:r>
            <a:r>
              <a:rPr lang="en-US" sz="2000" dirty="0" smtClean="0">
                <a:solidFill>
                  <a:srgbClr val="2F559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case </a:t>
            </a:r>
            <a:r>
              <a:rPr lang="th-TH" sz="2400" dirty="0" smtClean="0">
                <a:solidFill>
                  <a:srgbClr val="2F559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คนภูเก็ต ที่เสียชีวิตจากไม่สวมหมวก</a:t>
            </a:r>
            <a:endParaRPr lang="th-TH" sz="2000" dirty="0">
              <a:solidFill>
                <a:srgbClr val="2F559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Picture 23" descr="down arrow purple blue gradien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25516" flipH="1" flipV="1">
            <a:off x="5996442" y="3617531"/>
            <a:ext cx="1631369" cy="102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7785188" y="5740529"/>
            <a:ext cx="358131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D-day : </a:t>
            </a:r>
            <a:r>
              <a:rPr lang="th-TH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บังคับใช้จริง ..</a:t>
            </a:r>
            <a:endParaRPr lang="th-TH" sz="32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76200" y="5055462"/>
            <a:ext cx="533400" cy="51976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1</a:t>
            </a:r>
            <a:endParaRPr lang="th-TH" b="1" dirty="0"/>
          </a:p>
        </p:txBody>
      </p:sp>
      <p:sp>
        <p:nvSpPr>
          <p:cNvPr id="26" name="Oval 25"/>
          <p:cNvSpPr/>
          <p:nvPr/>
        </p:nvSpPr>
        <p:spPr>
          <a:xfrm>
            <a:off x="878850" y="840501"/>
            <a:ext cx="533400" cy="51976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2</a:t>
            </a:r>
            <a:endParaRPr lang="th-TH" b="1" dirty="0"/>
          </a:p>
        </p:txBody>
      </p:sp>
      <p:sp>
        <p:nvSpPr>
          <p:cNvPr id="27" name="Oval 26"/>
          <p:cNvSpPr/>
          <p:nvPr/>
        </p:nvSpPr>
        <p:spPr>
          <a:xfrm>
            <a:off x="6304319" y="2756877"/>
            <a:ext cx="533400" cy="51976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3</a:t>
            </a:r>
            <a:endParaRPr lang="th-TH" b="1" dirty="0"/>
          </a:p>
        </p:txBody>
      </p:sp>
      <p:sp>
        <p:nvSpPr>
          <p:cNvPr id="28" name="Oval 27"/>
          <p:cNvSpPr/>
          <p:nvPr/>
        </p:nvSpPr>
        <p:spPr>
          <a:xfrm>
            <a:off x="7141798" y="5742257"/>
            <a:ext cx="533400" cy="51976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4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418649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167" t="4260" b="6850"/>
          <a:stretch/>
        </p:blipFill>
        <p:spPr>
          <a:xfrm>
            <a:off x="3269293" y="1897039"/>
            <a:ext cx="5498926" cy="356206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801666" y="3043824"/>
            <a:ext cx="1415441" cy="989556"/>
          </a:xfrm>
          <a:prstGeom prst="roundRect">
            <a:avLst/>
          </a:prstGeom>
          <a:solidFill>
            <a:srgbClr val="6600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latin typeface="supermarket" panose="02000000000000000000" pitchFamily="2" charset="0"/>
                <a:cs typeface="supermarket" panose="02000000000000000000" pitchFamily="2" charset="0"/>
              </a:rPr>
              <a:t>ประชา</a:t>
            </a:r>
            <a:endParaRPr lang="th-TH" sz="3600" b="1" dirty="0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450910" y="398616"/>
            <a:ext cx="1415441" cy="989556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 smtClean="0">
                <a:latin typeface="supermarket" panose="02000000000000000000" pitchFamily="2" charset="0"/>
                <a:cs typeface="supermarket" panose="02000000000000000000" pitchFamily="2" charset="0"/>
              </a:rPr>
              <a:t>รัฐ</a:t>
            </a:r>
            <a:endParaRPr lang="th-TH" sz="3600" b="1" dirty="0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5513539" y="1514901"/>
            <a:ext cx="1290181" cy="4773163"/>
          </a:xfrm>
          <a:prstGeom prst="downArrow">
            <a:avLst>
              <a:gd name="adj1" fmla="val 22816"/>
              <a:gd name="adj2" fmla="val 500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Down Arrow 7"/>
          <p:cNvSpPr/>
          <p:nvPr/>
        </p:nvSpPr>
        <p:spPr>
          <a:xfrm rot="16200000">
            <a:off x="5948818" y="-426931"/>
            <a:ext cx="1290181" cy="7931064"/>
          </a:xfrm>
          <a:prstGeom prst="downArrow">
            <a:avLst>
              <a:gd name="adj1" fmla="val 22816"/>
              <a:gd name="adj2" fmla="val 50000"/>
            </a:avLst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Rounded Rectangle 8"/>
          <p:cNvSpPr/>
          <p:nvPr/>
        </p:nvSpPr>
        <p:spPr>
          <a:xfrm>
            <a:off x="4285397" y="2567809"/>
            <a:ext cx="3766782" cy="1941583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spc="-150" dirty="0" smtClean="0">
                <a:solidFill>
                  <a:srgbClr val="FFFF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พื้นที่อำเภอ-ท้องถิ่น/ชุมชน</a:t>
            </a:r>
          </a:p>
          <a:p>
            <a:pPr algn="ctr"/>
            <a:r>
              <a:rPr lang="th-TH" sz="3600" b="1" spc="-150" dirty="0" smtClean="0">
                <a:solidFill>
                  <a:srgbClr val="00FFFF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จุดเริ่มความร่วมมือ</a:t>
            </a:r>
          </a:p>
          <a:p>
            <a:pPr algn="ctr"/>
            <a:r>
              <a:rPr lang="th-TH" sz="3600" b="1" dirty="0">
                <a:latin typeface="supermarket" panose="02000000000000000000" pitchFamily="2" charset="0"/>
                <a:cs typeface="supermarket" panose="02000000000000000000" pitchFamily="2" charset="0"/>
              </a:rPr>
              <a:t>ประชา + </a:t>
            </a:r>
            <a:r>
              <a:rPr lang="th-TH" sz="3600" b="1" dirty="0" smtClean="0">
                <a:latin typeface="supermarket" panose="02000000000000000000" pitchFamily="2" charset="0"/>
                <a:cs typeface="supermarket" panose="02000000000000000000" pitchFamily="2" charset="0"/>
              </a:rPr>
              <a:t>รัฐ</a:t>
            </a:r>
            <a:endParaRPr lang="th-TH" sz="3600" b="1" spc="-150" dirty="0" smtClean="0">
              <a:solidFill>
                <a:srgbClr val="FFFF00"/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24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F:\2.ตัวชี้วัดปี 2560\ตัวชี้วัดกรม PA DHS RTI 18.10.59\info RTI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919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>
              <a:cs typeface="Angsana New" panose="02020603050405020304" pitchFamily="18" charset="-34"/>
            </a:endParaRPr>
          </a:p>
        </p:txBody>
      </p:sp>
      <p:sp>
        <p:nvSpPr>
          <p:cNvPr id="78851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>
              <a:cs typeface="Cordia New" panose="020B0304020202020204" pitchFamily="34" charset="-34"/>
            </a:endParaRPr>
          </a:p>
        </p:txBody>
      </p:sp>
      <p:pic>
        <p:nvPicPr>
          <p:cNvPr id="78852" name="Picture 2" descr="F:\2.ตัวชี้วัดปี 2560\ตัวชี้วัดกรม PA DHS RTI 18.10.59\info RTI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1139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858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60571" y="1203960"/>
            <a:ext cx="2067102" cy="646331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latin typeface="supermarket" panose="02000000000000000000" pitchFamily="2" charset="0"/>
                <a:cs typeface="supermarket" panose="02000000000000000000" pitchFamily="2" charset="0"/>
              </a:rPr>
              <a:t>กลไกที่มีอยู่</a:t>
            </a:r>
            <a:endParaRPr lang="th-TH" sz="3600" b="1" dirty="0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31256" y="1989517"/>
            <a:ext cx="2672526" cy="36779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th-TH" dirty="0" smtClean="0">
                <a:solidFill>
                  <a:srgbClr val="FF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หลักสูตร </a:t>
            </a:r>
            <a:r>
              <a:rPr lang="th-TH" sz="2400" dirty="0" smtClean="0">
                <a:latin typeface="supermarket" panose="02000000000000000000" pitchFamily="2" charset="0"/>
                <a:cs typeface="supermarket" panose="02000000000000000000" pitchFamily="2" charset="0"/>
              </a:rPr>
              <a:t/>
            </a:r>
            <a:br>
              <a:rPr lang="th-TH" sz="2400" dirty="0" smtClean="0">
                <a:latin typeface="supermarket" panose="02000000000000000000" pitchFamily="2" charset="0"/>
                <a:cs typeface="supermarket" panose="02000000000000000000" pitchFamily="2" charset="0"/>
              </a:rPr>
            </a:br>
            <a:r>
              <a:rPr lang="th-TH" sz="2400" spc="-150" dirty="0" smtClean="0">
                <a:latin typeface="supermarket" panose="02000000000000000000" pitchFamily="2" charset="0"/>
                <a:cs typeface="supermarket" panose="02000000000000000000" pitchFamily="2" charset="0"/>
              </a:rPr>
              <a:t>ลดเวลาเรียน เพิ่มเวลารู้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th-TH" sz="2400" dirty="0" smtClean="0">
                <a:solidFill>
                  <a:srgbClr val="FF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กิจกรรมเสริม</a:t>
            </a:r>
          </a:p>
          <a:p>
            <a:pPr marL="612000" lvl="1" indent="-180000">
              <a:buFont typeface="Wingdings" panose="05000000000000000000" pitchFamily="2" charset="2"/>
              <a:buChar char="ü"/>
            </a:pPr>
            <a:r>
              <a:rPr lang="th-TH" sz="2000" dirty="0" smtClean="0">
                <a:latin typeface="supermarket" panose="02000000000000000000" pitchFamily="2" charset="0"/>
                <a:cs typeface="supermarket" panose="02000000000000000000" pitchFamily="2" charset="0"/>
              </a:rPr>
              <a:t> ปฐมนิเทศ</a:t>
            </a:r>
          </a:p>
          <a:p>
            <a:pPr marL="612000" lvl="1" indent="-180000">
              <a:buFont typeface="Wingdings" panose="05000000000000000000" pitchFamily="2" charset="2"/>
              <a:buChar char="ü"/>
            </a:pPr>
            <a:r>
              <a:rPr lang="th-TH" sz="2000" dirty="0" smtClean="0">
                <a:latin typeface="supermarket" panose="02000000000000000000" pitchFamily="2" charset="0"/>
                <a:cs typeface="supermarket" panose="02000000000000000000" pitchFamily="2" charset="0"/>
              </a:rPr>
              <a:t> ลูกเสือ </a:t>
            </a:r>
          </a:p>
          <a:p>
            <a:pPr marL="612000" lvl="1" indent="-180000">
              <a:buFont typeface="Wingdings" panose="05000000000000000000" pitchFamily="2" charset="2"/>
              <a:buChar char="ü"/>
            </a:pPr>
            <a:r>
              <a:rPr lang="th-TH" sz="2000" dirty="0" smtClean="0">
                <a:latin typeface="supermarket" panose="02000000000000000000" pitchFamily="2" charset="0"/>
                <a:cs typeface="supermarket" panose="02000000000000000000" pitchFamily="2" charset="0"/>
              </a:rPr>
              <a:t> ชมรมความปลอดภัย </a:t>
            </a:r>
          </a:p>
          <a:p>
            <a:pPr marL="612000" lvl="1" indent="-180000">
              <a:buFont typeface="Wingdings" panose="05000000000000000000" pitchFamily="2" charset="2"/>
              <a:buChar char="ü"/>
            </a:pPr>
            <a:r>
              <a:rPr lang="th-TH" sz="2000" dirty="0" smtClean="0">
                <a:latin typeface="supermarket" panose="02000000000000000000" pitchFamily="2" charset="0"/>
                <a:cs typeface="supermarket" panose="02000000000000000000" pitchFamily="2" charset="0"/>
              </a:rPr>
              <a:t> ฯลฯ</a:t>
            </a:r>
          </a:p>
          <a:p>
            <a:pPr marL="514350" indent="-514350">
              <a:buFont typeface="+mj-lt"/>
              <a:buAutoNum type="arabicPeriod"/>
            </a:pPr>
            <a:r>
              <a:rPr lang="th-TH" sz="2400" dirty="0" smtClean="0">
                <a:solidFill>
                  <a:srgbClr val="C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ระบบการดูแล</a:t>
            </a:r>
            <a:br>
              <a:rPr lang="th-TH" sz="2400" dirty="0" smtClean="0">
                <a:solidFill>
                  <a:srgbClr val="C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</a:br>
            <a:r>
              <a:rPr lang="th-TH" sz="2400" dirty="0" smtClean="0">
                <a:solidFill>
                  <a:srgbClr val="C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ช่วยเหลือ นร.</a:t>
            </a:r>
          </a:p>
          <a:p>
            <a:pPr marL="514350" indent="-514350">
              <a:buFont typeface="+mj-lt"/>
              <a:buAutoNum type="arabicPeriod"/>
            </a:pPr>
            <a:endParaRPr lang="th-TH" sz="2400" dirty="0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350" y="1108798"/>
            <a:ext cx="1731564" cy="769441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 wrap="none" rtlCol="0">
            <a:spAutoFit/>
          </a:bodyPr>
          <a:lstStyle/>
          <a:p>
            <a:pPr algn="ctr"/>
            <a:r>
              <a:rPr lang="th-TH" sz="4400" b="1" dirty="0" smtClean="0">
                <a:latin typeface="supermarket" panose="02000000000000000000" pitchFamily="2" charset="0"/>
                <a:cs typeface="supermarket" panose="02000000000000000000" pitchFamily="2" charset="0"/>
              </a:rPr>
              <a:t>ต้นทุน ..</a:t>
            </a:r>
            <a:endParaRPr lang="th-TH" sz="4400" b="1" dirty="0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0929" y="2103182"/>
            <a:ext cx="3234993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th-TH" b="1" dirty="0" smtClean="0">
                <a:solidFill>
                  <a:srgbClr val="C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เมนูการเรียนรู้</a:t>
            </a:r>
            <a:r>
              <a:rPr lang="th-TH" sz="2400" dirty="0" smtClean="0">
                <a:solidFill>
                  <a:srgbClr val="C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ของหน่วยงานองค์กรต่างๆ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C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E-learning</a:t>
            </a:r>
            <a:endParaRPr lang="th-TH" sz="2400" dirty="0" smtClean="0">
              <a:solidFill>
                <a:srgbClr val="C00000"/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th-TH" sz="2400" dirty="0" smtClean="0">
                <a:solidFill>
                  <a:srgbClr val="C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สื่อต่างๆ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th-TH" sz="2400" dirty="0" smtClean="0">
                <a:solidFill>
                  <a:srgbClr val="48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ความร่วมมือจากหน่วยงานต่างๆ ในพื้นที่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th-TH" sz="2400" dirty="0" smtClean="0">
                <a:solidFill>
                  <a:srgbClr val="C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งบกองทุน กปถ.</a:t>
            </a:r>
            <a:endParaRPr lang="th-TH" sz="2400" dirty="0">
              <a:solidFill>
                <a:srgbClr val="C00000"/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2960000" y="888984"/>
            <a:ext cx="3183030" cy="1070520"/>
          </a:xfrm>
          <a:prstGeom prst="rightArrow">
            <a:avLst>
              <a:gd name="adj1" fmla="val 12222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Line Callout 1 8"/>
          <p:cNvSpPr/>
          <p:nvPr/>
        </p:nvSpPr>
        <p:spPr>
          <a:xfrm>
            <a:off x="4240866" y="2013059"/>
            <a:ext cx="1192238" cy="990600"/>
          </a:xfrm>
          <a:prstGeom prst="borderCallout1">
            <a:avLst>
              <a:gd name="adj1" fmla="val 9519"/>
              <a:gd name="adj2" fmla="val 14676"/>
              <a:gd name="adj3" fmla="val -38269"/>
              <a:gd name="adj4" fmla="val -3272"/>
            </a:avLst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0" scaled="1"/>
            <a:tileRect/>
          </a:gradFill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FF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การเรียนรู้</a:t>
            </a:r>
            <a:endParaRPr lang="th-TH" b="1" dirty="0">
              <a:solidFill>
                <a:srgbClr val="FF0000"/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757832" y="1134685"/>
            <a:ext cx="441469" cy="5486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TextBox 10"/>
          <p:cNvSpPr txBox="1"/>
          <p:nvPr/>
        </p:nvSpPr>
        <p:spPr>
          <a:xfrm>
            <a:off x="6770324" y="1220569"/>
            <a:ext cx="739305" cy="646331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 wrap="none" rtlCol="0">
            <a:spAutoFit/>
          </a:bodyPr>
          <a:lstStyle/>
          <a:p>
            <a:pPr algn="ctr"/>
            <a:r>
              <a:rPr lang="th-TH" sz="3600" b="1" dirty="0" smtClean="0">
                <a:latin typeface="supermarket" panose="02000000000000000000" pitchFamily="2" charset="0"/>
                <a:cs typeface="supermarket" panose="02000000000000000000" pitchFamily="2" charset="0"/>
              </a:rPr>
              <a:t>ครู </a:t>
            </a:r>
            <a:endParaRPr lang="th-TH" sz="3600" b="1" dirty="0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05922" y="3126489"/>
            <a:ext cx="3815468" cy="34727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th-TH" b="1" dirty="0" smtClean="0">
                <a:solidFill>
                  <a:srgbClr val="FF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ใช้กรณีน่าสนใจ</a:t>
            </a:r>
            <a:r>
              <a:rPr lang="th-TH" sz="2400" dirty="0" smtClean="0">
                <a:latin typeface="supermarket" panose="02000000000000000000" pitchFamily="2" charset="0"/>
                <a:cs typeface="supermarket" panose="02000000000000000000" pitchFamily="2" charset="0"/>
              </a:rPr>
              <a:t/>
            </a:r>
            <a:br>
              <a:rPr lang="th-TH" sz="2400" dirty="0" smtClean="0">
                <a:latin typeface="supermarket" panose="02000000000000000000" pitchFamily="2" charset="0"/>
                <a:cs typeface="supermarket" panose="02000000000000000000" pitchFamily="2" charset="0"/>
              </a:rPr>
            </a:br>
            <a:r>
              <a:rPr lang="th-TH" sz="2400" dirty="0" smtClean="0">
                <a:latin typeface="supermarket" panose="02000000000000000000" pitchFamily="2" charset="0"/>
                <a:cs typeface="supermarket" panose="02000000000000000000" pitchFamily="2" charset="0"/>
              </a:rPr>
              <a:t>(ข่าว, เหตุการณ์ใน รร./ชุมชน)</a:t>
            </a:r>
          </a:p>
          <a:p>
            <a:pPr marL="514350" indent="-514350">
              <a:lnSpc>
                <a:spcPts val="27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th-TH" b="1" dirty="0" smtClean="0">
                <a:solidFill>
                  <a:srgbClr val="C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เมนู + เครื่องมือ/สื่อ</a:t>
            </a:r>
            <a:br>
              <a:rPr lang="th-TH" b="1" dirty="0" smtClean="0">
                <a:solidFill>
                  <a:srgbClr val="C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</a:br>
            <a:r>
              <a:rPr lang="th-TH" b="1" spc="6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upermarket" panose="02000000000000000000" pitchFamily="2" charset="0"/>
                <a:cs typeface="supermarket" panose="02000000000000000000" pitchFamily="2" charset="0"/>
              </a:rPr>
              <a:t>ตามช่วงวัย</a:t>
            </a:r>
          </a:p>
          <a:p>
            <a:pPr marL="971550" lvl="1" indent="-514350">
              <a:lnSpc>
                <a:spcPts val="25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th-TH" dirty="0" smtClean="0">
                <a:latin typeface="supermarket" panose="02000000000000000000" pitchFamily="2" charset="0"/>
                <a:cs typeface="supermarket" panose="02000000000000000000" pitchFamily="2" charset="0"/>
              </a:rPr>
              <a:t>วิเคราะห์ความเสี่ยง</a:t>
            </a:r>
            <a:r>
              <a:rPr lang="en-US" dirty="0" smtClean="0">
                <a:latin typeface="supermarket" panose="02000000000000000000" pitchFamily="2" charset="0"/>
                <a:cs typeface="supermarket" panose="02000000000000000000" pitchFamily="2" charset="0"/>
              </a:rPr>
              <a:t/>
            </a:r>
            <a:br>
              <a:rPr lang="en-US" dirty="0" smtClean="0">
                <a:latin typeface="supermarket" panose="02000000000000000000" pitchFamily="2" charset="0"/>
                <a:cs typeface="supermarket" panose="02000000000000000000" pitchFamily="2" charset="0"/>
              </a:rPr>
            </a:br>
            <a:r>
              <a:rPr lang="en-US" dirty="0" smtClean="0">
                <a:solidFill>
                  <a:srgbClr val="C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photo voice </a:t>
            </a:r>
            <a:r>
              <a:rPr lang="en-US" sz="2000" dirty="0" smtClean="0">
                <a:solidFill>
                  <a:srgbClr val="C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etc.</a:t>
            </a:r>
            <a:endParaRPr lang="th-TH" dirty="0" smtClean="0">
              <a:solidFill>
                <a:srgbClr val="C00000"/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  <a:p>
            <a:pPr marL="971550" lvl="1" indent="-5143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th-TH" dirty="0" smtClean="0">
                <a:latin typeface="supermarket" panose="02000000000000000000" pitchFamily="2" charset="0"/>
                <a:cs typeface="supermarket" panose="02000000000000000000" pitchFamily="2" charset="0"/>
              </a:rPr>
              <a:t>การจัดทำแผนเรียนรู้</a:t>
            </a:r>
          </a:p>
          <a:p>
            <a:pPr marL="971550" lvl="1" indent="-514350">
              <a:buFont typeface="Wingdings" panose="05000000000000000000" pitchFamily="2" charset="2"/>
              <a:buChar char="ü"/>
            </a:pPr>
            <a:r>
              <a:rPr lang="th-TH" dirty="0" smtClean="0">
                <a:latin typeface="supermarket" panose="02000000000000000000" pitchFamily="2" charset="0"/>
                <a:cs typeface="supermarket" panose="02000000000000000000" pitchFamily="2" charset="0"/>
              </a:rPr>
              <a:t>ประเมินผล</a:t>
            </a:r>
            <a:endParaRPr lang="th-TH" dirty="0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19714" y="311928"/>
            <a:ext cx="4425526" cy="646331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600" b="1" spc="600" dirty="0" smtClean="0">
                <a:solidFill>
                  <a:srgbClr val="C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outcome</a:t>
            </a:r>
            <a:r>
              <a:rPr lang="th-TH" sz="3600" b="1" spc="600" dirty="0" smtClean="0">
                <a:latin typeface="supermarket" panose="02000000000000000000" pitchFamily="2" charset="0"/>
                <a:cs typeface="supermarket" panose="02000000000000000000" pitchFamily="2" charset="0"/>
              </a:rPr>
              <a:t> </a:t>
            </a:r>
            <a:endParaRPr lang="th-TH" sz="3600" b="1" spc="600" dirty="0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640204" y="1202201"/>
            <a:ext cx="838691" cy="646331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 wrap="none" rtlCol="0">
            <a:spAutoFit/>
          </a:bodyPr>
          <a:lstStyle/>
          <a:p>
            <a:pPr algn="ctr"/>
            <a:r>
              <a:rPr lang="th-TH" sz="3600" b="1" dirty="0" smtClean="0">
                <a:latin typeface="supermarket" panose="02000000000000000000" pitchFamily="2" charset="0"/>
                <a:cs typeface="supermarket" panose="02000000000000000000" pitchFamily="2" charset="0"/>
              </a:rPr>
              <a:t>นร. </a:t>
            </a:r>
            <a:endParaRPr lang="th-TH" sz="3600" b="1" dirty="0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640204" y="2028779"/>
            <a:ext cx="1616148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900"/>
              </a:lnSpc>
            </a:pPr>
            <a:r>
              <a:rPr lang="en-US" sz="2400" dirty="0" smtClean="0">
                <a:solidFill>
                  <a:srgbClr val="C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Head</a:t>
            </a:r>
            <a:endParaRPr lang="th-TH" sz="2400" dirty="0" smtClean="0">
              <a:solidFill>
                <a:srgbClr val="C00000"/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  <a:p>
            <a:pPr>
              <a:lnSpc>
                <a:spcPts val="2900"/>
              </a:lnSpc>
            </a:pPr>
            <a:r>
              <a:rPr lang="en-US" sz="2400" dirty="0" smtClean="0">
                <a:solidFill>
                  <a:srgbClr val="C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Heart</a:t>
            </a:r>
          </a:p>
          <a:p>
            <a:pPr>
              <a:lnSpc>
                <a:spcPts val="2900"/>
              </a:lnSpc>
            </a:pPr>
            <a:r>
              <a:rPr lang="en-US" sz="2400" dirty="0" smtClean="0">
                <a:solidFill>
                  <a:srgbClr val="C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Hand</a:t>
            </a:r>
            <a:endParaRPr lang="th-TH" sz="2400" dirty="0" smtClean="0">
              <a:solidFill>
                <a:srgbClr val="C00000"/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  <a:p>
            <a:pPr>
              <a:lnSpc>
                <a:spcPts val="2900"/>
              </a:lnSpc>
              <a:spcBef>
                <a:spcPts val="600"/>
              </a:spcBef>
            </a:pPr>
            <a:r>
              <a:rPr lang="en-US" sz="2400" b="1" dirty="0" smtClean="0">
                <a:solidFill>
                  <a:srgbClr val="48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Health</a:t>
            </a:r>
            <a:r>
              <a:rPr lang="en-US" sz="2400" dirty="0" smtClean="0">
                <a:solidFill>
                  <a:srgbClr val="48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/>
            </a:r>
            <a:br>
              <a:rPr lang="en-US" sz="2400" dirty="0" smtClean="0">
                <a:solidFill>
                  <a:srgbClr val="48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</a:br>
            <a:r>
              <a:rPr lang="th-TH" sz="2400" dirty="0" smtClean="0">
                <a:solidFill>
                  <a:srgbClr val="48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-ลดเสี่ยง</a:t>
            </a:r>
          </a:p>
          <a:p>
            <a:pPr>
              <a:lnSpc>
                <a:spcPts val="2900"/>
              </a:lnSpc>
            </a:pPr>
            <a:r>
              <a:rPr lang="th-TH" sz="2400" dirty="0" smtClean="0">
                <a:solidFill>
                  <a:srgbClr val="48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-ลดเจ็บ/ตาย</a:t>
            </a:r>
            <a:r>
              <a:rPr lang="th-TH" sz="2400" dirty="0" smtClean="0">
                <a:solidFill>
                  <a:srgbClr val="C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</a:t>
            </a:r>
            <a:endParaRPr lang="th-TH" sz="2400" dirty="0">
              <a:solidFill>
                <a:srgbClr val="C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441822" y="1989730"/>
            <a:ext cx="1359016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th-TH" sz="2000" b="1" dirty="0" smtClean="0">
                <a:solidFill>
                  <a:srgbClr val="48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เกิดความรู้</a:t>
            </a:r>
          </a:p>
          <a:p>
            <a:pPr algn="ctr">
              <a:lnSpc>
                <a:spcPts val="2500"/>
              </a:lnSpc>
            </a:pPr>
            <a:r>
              <a:rPr lang="th-TH" sz="2000" b="1" dirty="0" smtClean="0">
                <a:solidFill>
                  <a:srgbClr val="48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ทักษะจัดการ</a:t>
            </a:r>
          </a:p>
          <a:p>
            <a:pPr algn="ctr">
              <a:lnSpc>
                <a:spcPts val="2500"/>
              </a:lnSpc>
            </a:pPr>
            <a:r>
              <a:rPr lang="th-TH" sz="2000" b="1" dirty="0" smtClean="0">
                <a:solidFill>
                  <a:srgbClr val="48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เรียนรู้</a:t>
            </a:r>
            <a:r>
              <a:rPr lang="en-US" sz="2000" b="1" dirty="0" smtClean="0">
                <a:solidFill>
                  <a:srgbClr val="48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road safety  </a:t>
            </a:r>
            <a:endParaRPr lang="th-TH" sz="2000" b="1" dirty="0">
              <a:solidFill>
                <a:srgbClr val="48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9151" y="217253"/>
            <a:ext cx="4770858" cy="646331"/>
          </a:xfrm>
          <a:prstGeom prst="rect">
            <a:avLst/>
          </a:prstGeom>
          <a:solidFill>
            <a:srgbClr val="00FFFF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MOU </a:t>
            </a:r>
            <a:r>
              <a:rPr lang="th-TH" sz="3600" b="1" dirty="0" smtClean="0"/>
              <a:t>ศธ-สปท + </a:t>
            </a:r>
            <a:r>
              <a:rPr lang="en-US" sz="3600" b="1" dirty="0" smtClean="0"/>
              <a:t>12 </a:t>
            </a:r>
            <a:r>
              <a:rPr lang="th-TH" sz="3600" b="1" dirty="0" smtClean="0"/>
              <a:t>หน่วยงาน</a:t>
            </a:r>
            <a:endParaRPr lang="th-TH" sz="3600" b="1" dirty="0"/>
          </a:p>
        </p:txBody>
      </p:sp>
    </p:spTree>
    <p:extLst>
      <p:ext uri="{BB962C8B-B14F-4D97-AF65-F5344CB8AC3E}">
        <p14:creationId xmlns:p14="http://schemas.microsoft.com/office/powerpoint/2010/main" val="341575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0737" name="Picture 1"/>
          <p:cNvPicPr>
            <a:picLocks noChangeAspect="1" noChangeArrowheads="1"/>
          </p:cNvPicPr>
          <p:nvPr/>
        </p:nvPicPr>
        <p:blipFill>
          <a:blip r:embed="rId2" cstate="print"/>
          <a:srcRect l="8564" t="1246" r="8906"/>
          <a:stretch>
            <a:fillRect/>
          </a:stretch>
        </p:blipFill>
        <p:spPr bwMode="auto">
          <a:xfrm>
            <a:off x="838200" y="0"/>
            <a:ext cx="10693400" cy="6724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006090" y="133350"/>
            <a:ext cx="1314450" cy="1181143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tIns="72000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th-TH" sz="2400" b="1" dirty="0" smtClean="0">
                <a:solidFill>
                  <a:schemeClr val="bg1"/>
                </a:solidFill>
                <a:latin typeface="KaLaTeXa" panose="02000506040000020004" pitchFamily="50" charset="-34"/>
                <a:cs typeface="KaLaTeXa" panose="02000506040000020004" pitchFamily="50" charset="-34"/>
              </a:rPr>
              <a:t>ระบบ</a:t>
            </a:r>
          </a:p>
          <a:p>
            <a:pPr algn="ctr">
              <a:lnSpc>
                <a:spcPts val="2000"/>
              </a:lnSpc>
            </a:pPr>
            <a:r>
              <a:rPr lang="th-TH" sz="2400" b="1" dirty="0" smtClean="0">
                <a:solidFill>
                  <a:schemeClr val="bg1"/>
                </a:solidFill>
                <a:latin typeface="KaLaTeXa" panose="02000506040000020004" pitchFamily="50" charset="-34"/>
                <a:cs typeface="KaLaTeXa" panose="02000506040000020004" pitchFamily="50" charset="-34"/>
              </a:rPr>
              <a:t>การดูแลช่วยเหลือนักเรียน</a:t>
            </a:r>
            <a:endParaRPr lang="th-TH" sz="2400" b="1" dirty="0">
              <a:solidFill>
                <a:schemeClr val="bg1"/>
              </a:solidFill>
              <a:latin typeface="KaLaTeXa" panose="02000506040000020004" pitchFamily="50" charset="-34"/>
              <a:cs typeface="KaLaTeXa" panose="02000506040000020004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198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050"/>
            <a:ext cx="12192000" cy="692727"/>
          </a:xfrm>
          <a:gradFill flip="none" rotWithShape="1">
            <a:gsLst>
              <a:gs pos="0">
                <a:srgbClr val="00FFFF">
                  <a:tint val="66000"/>
                  <a:satMod val="160000"/>
                </a:srgbClr>
              </a:gs>
              <a:gs pos="50000">
                <a:srgbClr val="00FFFF">
                  <a:tint val="44500"/>
                  <a:satMod val="160000"/>
                </a:srgbClr>
              </a:gs>
              <a:gs pos="100000">
                <a:srgbClr val="00FFFF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>
            <a:normAutofit/>
          </a:bodyPr>
          <a:lstStyle/>
          <a:p>
            <a:pPr algn="ctr"/>
            <a:r>
              <a:rPr lang="th-TH" sz="3600" spc="600" dirty="0" smtClean="0">
                <a:latin typeface="supermarket" panose="02000000000000000000" pitchFamily="2" charset="0"/>
                <a:cs typeface="supermarket" panose="02000000000000000000" pitchFamily="2" charset="0"/>
              </a:rPr>
              <a:t>การหนุนเสริมงานจากภาคนโยบาย.. ในแต่ละเสาหลัก</a:t>
            </a:r>
            <a:endParaRPr lang="th-TH" sz="3600" spc="600" dirty="0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0" y="615997"/>
          <a:ext cx="12192000" cy="62619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5912"/>
                <a:gridCol w="3020561"/>
                <a:gridCol w="2576945"/>
                <a:gridCol w="1981200"/>
                <a:gridCol w="2018714"/>
                <a:gridCol w="1278668"/>
              </a:tblGrid>
              <a:tr h="449965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endParaRPr lang="th-TH" sz="2000" dirty="0"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 smtClean="0">
                          <a:solidFill>
                            <a:schemeClr val="bg1"/>
                          </a:solidFill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กลไกบริหารจัดการ</a:t>
                      </a:r>
                    </a:p>
                  </a:txBody>
                  <a:tcPr marT="14400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42900" indent="-342900" algn="l">
                        <a:lnSpc>
                          <a:spcPts val="2000"/>
                        </a:lnSpc>
                        <a:buFontTx/>
                        <a:buChar char="-"/>
                      </a:pPr>
                      <a:endParaRPr lang="th-TH" sz="2400" dirty="0" smtClean="0">
                        <a:solidFill>
                          <a:schemeClr val="bg1"/>
                        </a:solidFill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FFFF00"/>
                          </a:solidFill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Safe</a:t>
                      </a:r>
                      <a:r>
                        <a:rPr lang="en-US" sz="2400" b="1" baseline="0" dirty="0" smtClean="0">
                          <a:solidFill>
                            <a:srgbClr val="FFFF00"/>
                          </a:solidFill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 road,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baseline="0" dirty="0" smtClean="0">
                          <a:solidFill>
                            <a:srgbClr val="FFFF00"/>
                          </a:solidFill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safe vehicle</a:t>
                      </a:r>
                      <a:endParaRPr lang="th-TH" sz="2400" dirty="0" smtClean="0">
                        <a:solidFill>
                          <a:srgbClr val="FFFF00"/>
                        </a:solidFill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40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Safe</a:t>
                      </a:r>
                      <a:r>
                        <a:rPr lang="en-US" sz="2400" baseline="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 driver</a:t>
                      </a:r>
                      <a:r>
                        <a:rPr lang="en-US" sz="240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 </a:t>
                      </a:r>
                      <a:endParaRPr lang="th-TH" sz="2400" dirty="0" smtClean="0"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400" dirty="0" smtClean="0">
                          <a:solidFill>
                            <a:srgbClr val="FFFF00"/>
                          </a:solidFill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Post</a:t>
                      </a:r>
                      <a:r>
                        <a:rPr lang="en-US" sz="2400" baseline="0" dirty="0" smtClean="0">
                          <a:solidFill>
                            <a:srgbClr val="FFFF00"/>
                          </a:solidFill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 crash</a:t>
                      </a:r>
                      <a:endParaRPr lang="th-TH" sz="2400" dirty="0">
                        <a:solidFill>
                          <a:srgbClr val="FFFF00"/>
                        </a:solidFill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707539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endParaRPr lang="th-TH" sz="2000" dirty="0"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000"/>
                        </a:lnSpc>
                        <a:buFontTx/>
                        <a:buNone/>
                      </a:pPr>
                      <a:r>
                        <a:rPr lang="th-TH" sz="2400" dirty="0" smtClean="0">
                          <a:solidFill>
                            <a:schemeClr val="bg1"/>
                          </a:solidFill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จุดจัดการเข้มแข็ง</a:t>
                      </a:r>
                      <a:r>
                        <a:rPr lang="th-TH" sz="2400" baseline="0" dirty="0" smtClean="0">
                          <a:solidFill>
                            <a:schemeClr val="bg1"/>
                          </a:solidFill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 ..</a:t>
                      </a:r>
                    </a:p>
                    <a:p>
                      <a:pPr marL="0" indent="0" algn="ctr">
                        <a:lnSpc>
                          <a:spcPts val="2200"/>
                        </a:lnSpc>
                        <a:buFontTx/>
                        <a:buNone/>
                      </a:pPr>
                      <a:r>
                        <a:rPr lang="th-TH" sz="2000" dirty="0" smtClean="0">
                          <a:solidFill>
                            <a:srgbClr val="99FF33"/>
                          </a:solidFill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กฎหมาย + บังคับใช้</a:t>
                      </a:r>
                      <a:endParaRPr lang="th-TH" sz="2400" dirty="0" smtClean="0">
                        <a:solidFill>
                          <a:srgbClr val="99FF33"/>
                        </a:solidFill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</a:txBody>
                  <a:tcPr marT="14400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th-TH" sz="2400" dirty="0" smtClean="0">
                          <a:solidFill>
                            <a:schemeClr val="bg1"/>
                          </a:solidFill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กลไกวิชาการ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 MIS</a:t>
                      </a:r>
                      <a:endParaRPr lang="th-TH" sz="2400" dirty="0" smtClean="0">
                        <a:solidFill>
                          <a:schemeClr val="bg1"/>
                        </a:solidFill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th-TH" sz="2000" dirty="0" smtClean="0">
                          <a:solidFill>
                            <a:srgbClr val="00FFFF"/>
                          </a:solidFill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สถาบันวิชาการ ฯ  </a:t>
                      </a:r>
                    </a:p>
                  </a:txBody>
                  <a:tcPr marT="14400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2400" dirty="0"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endParaRPr lang="th-TH" sz="2400" dirty="0" smtClean="0"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endParaRPr lang="th-TH" sz="2400" dirty="0"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5049330"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</a:pPr>
                      <a:r>
                        <a:rPr lang="th-TH" sz="1800" b="1" dirty="0" smtClean="0">
                          <a:solidFill>
                            <a:srgbClr val="FF0000"/>
                          </a:solidFill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รัฐบาล - ศปถ. </a:t>
                      </a:r>
                    </a:p>
                    <a:p>
                      <a:pPr algn="l">
                        <a:lnSpc>
                          <a:spcPts val="2000"/>
                        </a:lnSpc>
                      </a:pPr>
                      <a:r>
                        <a:rPr lang="th-TH" sz="1800" b="1" dirty="0" smtClean="0">
                          <a:solidFill>
                            <a:srgbClr val="FF0000"/>
                          </a:solidFill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สปท –</a:t>
                      </a:r>
                      <a:r>
                        <a:rPr lang="th-TH" sz="1800" b="1" baseline="0" dirty="0" smtClean="0">
                          <a:solidFill>
                            <a:srgbClr val="FF0000"/>
                          </a:solidFill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 สนช.</a:t>
                      </a:r>
                      <a:endParaRPr lang="th-TH" sz="1800" b="1" dirty="0" smtClean="0">
                        <a:solidFill>
                          <a:srgbClr val="FF0000"/>
                        </a:solidFill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  <a:p>
                      <a:pPr algn="l">
                        <a:lnSpc>
                          <a:spcPts val="2000"/>
                        </a:lnSpc>
                        <a:spcBef>
                          <a:spcPts val="1200"/>
                        </a:spcBef>
                      </a:pPr>
                      <a:r>
                        <a:rPr lang="th-TH" sz="1800" b="1" dirty="0" smtClean="0">
                          <a:solidFill>
                            <a:srgbClr val="800000"/>
                          </a:solidFill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หน่วยงานหลักมท</a:t>
                      </a:r>
                      <a:r>
                        <a:rPr lang="th-TH" sz="1800" b="1" baseline="0" dirty="0" smtClean="0">
                          <a:solidFill>
                            <a:srgbClr val="800000"/>
                          </a:solidFill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 </a:t>
                      </a:r>
                      <a:r>
                        <a:rPr lang="th-TH" sz="1800" b="1" dirty="0" smtClean="0">
                          <a:solidFill>
                            <a:srgbClr val="800000"/>
                          </a:solidFill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คค</a:t>
                      </a:r>
                      <a:r>
                        <a:rPr lang="th-TH" sz="1800" b="1" baseline="0" dirty="0" smtClean="0">
                          <a:solidFill>
                            <a:srgbClr val="800000"/>
                          </a:solidFill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 </a:t>
                      </a:r>
                      <a:r>
                        <a:rPr lang="th-TH" sz="1800" b="1" dirty="0" smtClean="0">
                          <a:solidFill>
                            <a:srgbClr val="800000"/>
                          </a:solidFill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ตร สธ</a:t>
                      </a:r>
                    </a:p>
                    <a:p>
                      <a:pPr algn="l">
                        <a:lnSpc>
                          <a:spcPts val="2000"/>
                        </a:lnSpc>
                      </a:pPr>
                      <a:endParaRPr lang="en-US" sz="1800" b="1" dirty="0" smtClean="0">
                        <a:solidFill>
                          <a:srgbClr val="FF0000"/>
                        </a:solidFill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  <a:p>
                      <a:pPr algn="l">
                        <a:lnSpc>
                          <a:spcPts val="2000"/>
                        </a:lnSpc>
                      </a:pPr>
                      <a:r>
                        <a:rPr lang="th-TH" sz="2000" b="1" spc="300" dirty="0" smtClean="0">
                          <a:solidFill>
                            <a:schemeClr val="tx1"/>
                          </a:solidFill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สสส-สช.</a:t>
                      </a:r>
                      <a:r>
                        <a:rPr lang="th-TH" sz="2000" b="1" spc="300" baseline="0" dirty="0" smtClean="0">
                          <a:solidFill>
                            <a:schemeClr val="tx1"/>
                          </a:solidFill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 </a:t>
                      </a:r>
                    </a:p>
                    <a:p>
                      <a:pPr algn="l">
                        <a:lnSpc>
                          <a:spcPts val="2000"/>
                        </a:lnSpc>
                        <a:spcBef>
                          <a:spcPts val="1200"/>
                        </a:spcBef>
                      </a:pPr>
                      <a:r>
                        <a:rPr lang="th-TH" sz="1800" b="1" spc="300" baseline="0" dirty="0" smtClean="0">
                          <a:solidFill>
                            <a:srgbClr val="FF0000"/>
                          </a:solidFill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บ.กลางฯ</a:t>
                      </a:r>
                    </a:p>
                    <a:p>
                      <a:pPr algn="l">
                        <a:lnSpc>
                          <a:spcPts val="2000"/>
                        </a:lnSpc>
                        <a:spcBef>
                          <a:spcPts val="1200"/>
                        </a:spcBef>
                      </a:pPr>
                      <a:r>
                        <a:rPr lang="th-TH" sz="1800" b="1" spc="300" baseline="0" dirty="0" smtClean="0">
                          <a:solidFill>
                            <a:srgbClr val="FF0000"/>
                          </a:solidFill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ภาคีเอกชน </a:t>
                      </a:r>
                      <a:endParaRPr lang="en-US" sz="1800" b="1" spc="300" dirty="0" smtClean="0">
                        <a:solidFill>
                          <a:srgbClr val="FF0000"/>
                        </a:solidFill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  <a:p>
                      <a:pPr marL="0" indent="0" algn="l">
                        <a:lnSpc>
                          <a:spcPts val="2000"/>
                        </a:lnSpc>
                        <a:buFontTx/>
                        <a:buNone/>
                      </a:pPr>
                      <a:endParaRPr lang="th-TH" sz="1800" dirty="0" smtClean="0">
                        <a:solidFill>
                          <a:srgbClr val="FF0000"/>
                        </a:solidFill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ts val="2300"/>
                        </a:lnSpc>
                        <a:spcBef>
                          <a:spcPts val="600"/>
                        </a:spcBef>
                        <a:buFontTx/>
                        <a:buNone/>
                      </a:pPr>
                      <a:r>
                        <a:rPr lang="th-TH" sz="2400" b="1" dirty="0" smtClean="0">
                          <a:solidFill>
                            <a:srgbClr val="FF0000"/>
                          </a:solidFill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นโยบายเข้ม</a:t>
                      </a:r>
                      <a:r>
                        <a:rPr lang="th-TH" sz="2400" b="1" baseline="0" dirty="0" smtClean="0">
                          <a:solidFill>
                            <a:srgbClr val="FF0000"/>
                          </a:solidFill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 </a:t>
                      </a:r>
                      <a:r>
                        <a:rPr lang="th-TH" sz="2400" b="1" spc="300" baseline="0" dirty="0" smtClean="0">
                          <a:solidFill>
                            <a:srgbClr val="FF0000"/>
                          </a:solidFill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“ตลอดปี”</a:t>
                      </a:r>
                    </a:p>
                    <a:p>
                      <a:pPr marL="216000" indent="-252000">
                        <a:lnSpc>
                          <a:spcPts val="2200"/>
                        </a:lnSpc>
                        <a:spcBef>
                          <a:spcPts val="0"/>
                        </a:spcBef>
                        <a:buFontTx/>
                        <a:buChar char="-"/>
                      </a:pPr>
                      <a:r>
                        <a:rPr lang="th-TH" sz="2400" b="1" u="sng" baseline="0" dirty="0" smtClean="0">
                          <a:solidFill>
                            <a:srgbClr val="FF0000"/>
                          </a:solidFill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วาระจังหวัด</a:t>
                      </a:r>
                      <a:r>
                        <a:rPr lang="th-TH" sz="2400" baseline="0" dirty="0" smtClean="0">
                          <a:solidFill>
                            <a:srgbClr val="FF0000"/>
                          </a:solidFill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 </a:t>
                      </a:r>
                    </a:p>
                    <a:p>
                      <a:pPr marL="216000" indent="-252000">
                        <a:lnSpc>
                          <a:spcPts val="2200"/>
                        </a:lnSpc>
                        <a:spcBef>
                          <a:spcPts val="600"/>
                        </a:spcBef>
                        <a:buFontTx/>
                        <a:buChar char="-"/>
                      </a:pPr>
                      <a:r>
                        <a:rPr lang="th-TH" sz="2000" baseline="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กลไก ศปถ.จว/อำเภอ/อปท. </a:t>
                      </a:r>
                      <a:r>
                        <a:rPr lang="th-TH" sz="2400" b="1" baseline="0" dirty="0" smtClean="0">
                          <a:solidFill>
                            <a:srgbClr val="C00000"/>
                          </a:solidFill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สธ.</a:t>
                      </a:r>
                      <a:r>
                        <a:rPr lang="th-TH" sz="2000" baseline="0" dirty="0" smtClean="0">
                          <a:solidFill>
                            <a:srgbClr val="C00000"/>
                          </a:solidFill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 เสริม </a:t>
                      </a:r>
                      <a:r>
                        <a:rPr lang="en-US" sz="2000" baseline="0" dirty="0" smtClean="0">
                          <a:solidFill>
                            <a:srgbClr val="C00000"/>
                          </a:solidFill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DHS. City RTI </a:t>
                      </a:r>
                    </a:p>
                    <a:p>
                      <a:pPr marL="216000" indent="-252000">
                        <a:lnSpc>
                          <a:spcPts val="2300"/>
                        </a:lnSpc>
                        <a:spcBef>
                          <a:spcPts val="600"/>
                        </a:spcBef>
                        <a:buFontTx/>
                        <a:buChar char="-"/>
                      </a:pPr>
                      <a:r>
                        <a:rPr lang="th-TH" sz="2400" b="1" baseline="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แก้กฎหมาย </a:t>
                      </a:r>
                      <a:r>
                        <a:rPr lang="en-US" sz="2400" b="1" baseline="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5 </a:t>
                      </a:r>
                      <a:r>
                        <a:rPr lang="th-TH" sz="2400" b="1" baseline="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เรื่อง</a:t>
                      </a:r>
                    </a:p>
                    <a:p>
                      <a:pPr marL="216000" indent="-252000">
                        <a:lnSpc>
                          <a:spcPts val="2300"/>
                        </a:lnSpc>
                        <a:spcBef>
                          <a:spcPts val="600"/>
                        </a:spcBef>
                        <a:buFontTx/>
                        <a:buChar char="-"/>
                      </a:pPr>
                      <a:r>
                        <a:rPr lang="th-TH" sz="2400" b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ตรวจบูรณาการ ส.นายกฯ</a:t>
                      </a:r>
                    </a:p>
                    <a:p>
                      <a:pPr marL="216000" lvl="0" indent="-252000" algn="l">
                        <a:lnSpc>
                          <a:spcPts val="2300"/>
                        </a:lnSpc>
                        <a:spcBef>
                          <a:spcPts val="600"/>
                        </a:spcBef>
                        <a:buFontTx/>
                        <a:buChar char="-"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Safety Thailand </a:t>
                      </a:r>
                      <a:r>
                        <a:rPr lang="th-TH" sz="2400" b="1" dirty="0" smtClean="0">
                          <a:solidFill>
                            <a:srgbClr val="FF0000"/>
                          </a:solidFill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/>
                      </a:r>
                      <a:br>
                        <a:rPr lang="th-TH" sz="2400" b="1" dirty="0" smtClean="0">
                          <a:solidFill>
                            <a:srgbClr val="FF0000"/>
                          </a:solidFill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</a:br>
                      <a:r>
                        <a:rPr lang="th-TH" sz="2400" b="1" dirty="0" smtClean="0">
                          <a:solidFill>
                            <a:srgbClr val="FF0000"/>
                          </a:solidFill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ก.แรงงาน </a:t>
                      </a:r>
                      <a:r>
                        <a:rPr lang="en-US" sz="240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MOU 6</a:t>
                      </a:r>
                      <a:r>
                        <a:rPr lang="th-TH" sz="2000" spc="-15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กระทรวง </a:t>
                      </a:r>
                      <a:endParaRPr lang="th-TH" sz="2400" spc="-150" dirty="0" smtClean="0"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  <a:p>
                      <a:pPr marL="216000" lvl="0" indent="-252000" algn="l">
                        <a:lnSpc>
                          <a:spcPts val="2300"/>
                        </a:lnSpc>
                        <a:spcBef>
                          <a:spcPts val="600"/>
                        </a:spcBef>
                        <a:buFontTx/>
                        <a:buChar char="-"/>
                      </a:pPr>
                      <a:r>
                        <a:rPr lang="th-TH" sz="2400" spc="-150" dirty="0" smtClean="0">
                          <a:solidFill>
                            <a:srgbClr val="C00000"/>
                          </a:solidFill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ประชารัฐ </a:t>
                      </a:r>
                      <a:r>
                        <a:rPr lang="en-US" sz="2400" spc="-15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VS </a:t>
                      </a:r>
                      <a:r>
                        <a:rPr lang="th-TH" sz="2400" spc="-15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มาตรการองค์กร</a:t>
                      </a:r>
                    </a:p>
                    <a:p>
                      <a:pPr marL="216000" lvl="0" indent="-252000" algn="l">
                        <a:lnSpc>
                          <a:spcPts val="2300"/>
                        </a:lnSpc>
                        <a:spcBef>
                          <a:spcPts val="600"/>
                        </a:spcBef>
                        <a:buFontTx/>
                        <a:buChar char="-"/>
                      </a:pPr>
                      <a:r>
                        <a:rPr lang="th-TH" sz="2400" b="1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ตร</a:t>
                      </a:r>
                      <a:r>
                        <a:rPr lang="th-TH" sz="240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 / </a:t>
                      </a:r>
                      <a:r>
                        <a:rPr lang="th-TH" sz="2000" b="1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คณะทำงาน </a:t>
                      </a:r>
                      <a:r>
                        <a:rPr lang="en-US" sz="2000" b="1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5 </a:t>
                      </a:r>
                      <a:r>
                        <a:rPr lang="th-TH" sz="2000" b="1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ด้าน  </a:t>
                      </a:r>
                    </a:p>
                    <a:p>
                      <a:pPr marL="709200" lvl="1" indent="-252000">
                        <a:lnSpc>
                          <a:spcPts val="2000"/>
                        </a:lnSpc>
                        <a:spcBef>
                          <a:spcPts val="600"/>
                        </a:spcBef>
                        <a:buSzPct val="98000"/>
                        <a:buFont typeface="Calibri" panose="020F0502020204030204" pitchFamily="34" charset="0"/>
                        <a:buChar char="−"/>
                      </a:pPr>
                      <a:r>
                        <a:rPr lang="th-TH" sz="200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กฎหมาย เทคโนโลยี</a:t>
                      </a:r>
                    </a:p>
                    <a:p>
                      <a:pPr marL="709200" lvl="1" indent="-252000">
                        <a:lnSpc>
                          <a:spcPts val="2000"/>
                        </a:lnSpc>
                        <a:spcBef>
                          <a:spcPts val="600"/>
                        </a:spcBef>
                        <a:buSzPct val="98000"/>
                        <a:buFont typeface="Calibri" panose="020F0502020204030204" pitchFamily="34" charset="0"/>
                        <a:buChar char="−"/>
                      </a:pPr>
                      <a:r>
                        <a:rPr lang="th-TH" sz="200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กำลังคน ฝึกอบรม</a:t>
                      </a:r>
                    </a:p>
                    <a:p>
                      <a:pPr marL="709200" lvl="1" indent="-252000">
                        <a:lnSpc>
                          <a:spcPts val="2000"/>
                        </a:lnSpc>
                        <a:spcBef>
                          <a:spcPts val="600"/>
                        </a:spcBef>
                        <a:buSzPct val="98000"/>
                        <a:buFont typeface="Calibri" panose="020F0502020204030204" pitchFamily="34" charset="0"/>
                        <a:buChar char="−"/>
                      </a:pPr>
                      <a:r>
                        <a:rPr lang="th-TH" sz="200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พนง.สอบสวน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216000" indent="-252000">
                        <a:lnSpc>
                          <a:spcPts val="2000"/>
                        </a:lnSpc>
                        <a:spcBef>
                          <a:spcPts val="600"/>
                        </a:spcBef>
                        <a:buFontTx/>
                        <a:buChar char="-"/>
                      </a:pPr>
                      <a:r>
                        <a:rPr lang="th-TH" sz="2000" b="1" dirty="0" smtClean="0">
                          <a:solidFill>
                            <a:srgbClr val="C00000"/>
                          </a:solidFill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ระบบข้อมูล “ตาย </a:t>
                      </a: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3 </a:t>
                      </a:r>
                      <a:r>
                        <a:rPr lang="th-TH" sz="2000" b="1" dirty="0" smtClean="0">
                          <a:solidFill>
                            <a:srgbClr val="C00000"/>
                          </a:solidFill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ฐาน”</a:t>
                      </a:r>
                    </a:p>
                    <a:p>
                      <a:pPr marL="216000" indent="-252000">
                        <a:lnSpc>
                          <a:spcPts val="2000"/>
                        </a:lnSpc>
                        <a:spcBef>
                          <a:spcPts val="600"/>
                        </a:spcBef>
                        <a:buFontTx/>
                        <a:buChar char="-"/>
                      </a:pPr>
                      <a:r>
                        <a:rPr lang="th-TH" sz="2000" baseline="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สอบสวนสาเหตุ</a:t>
                      </a:r>
                    </a:p>
                    <a:p>
                      <a:pPr marL="216000" indent="-252000">
                        <a:lnSpc>
                          <a:spcPts val="2000"/>
                        </a:lnSpc>
                        <a:spcBef>
                          <a:spcPts val="600"/>
                        </a:spcBef>
                        <a:buFontTx/>
                        <a:buChar char="-"/>
                      </a:pPr>
                      <a:r>
                        <a:rPr lang="en-US" sz="200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WHO</a:t>
                      </a:r>
                      <a:r>
                        <a:rPr lang="en-US" sz="2000" baseline="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 RTG ,Bloomberg </a:t>
                      </a:r>
                      <a:endParaRPr lang="th-TH" sz="2000" dirty="0" smtClean="0"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  <a:p>
                      <a:pPr marL="216000" marR="0" lvl="0" indent="-252000" algn="l" defTabSz="914400" rtl="0" eaLnBrk="1" fontAlgn="auto" latinLnBrk="0" hangingPunct="1">
                        <a:lnSpc>
                          <a:spcPts val="23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Safety</a:t>
                      </a:r>
                      <a:r>
                        <a:rPr lang="en-US" sz="2000" baseline="0" dirty="0" smtClean="0">
                          <a:solidFill>
                            <a:srgbClr val="C00000"/>
                          </a:solidFill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 Board </a:t>
                      </a:r>
                      <a:r>
                        <a:rPr lang="th-TH" sz="1800" baseline="0" dirty="0" smtClean="0">
                          <a:solidFill>
                            <a:srgbClr val="C00000"/>
                          </a:solidFill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ก.คมนาคม </a:t>
                      </a:r>
                      <a:r>
                        <a:rPr lang="th-TH" sz="1800" baseline="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ร่วมกับ </a:t>
                      </a:r>
                      <a:r>
                        <a:rPr lang="en-US" sz="2000" baseline="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JIGA </a:t>
                      </a:r>
                      <a:r>
                        <a:rPr lang="th-TH" sz="2000" baseline="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ภาควิชาการ</a:t>
                      </a:r>
                      <a:endParaRPr lang="en-US" sz="2000" baseline="0" dirty="0" smtClean="0"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  <a:p>
                      <a:pPr marL="216000" marR="0" lvl="0" indent="-252000" algn="l" defTabSz="914400" rtl="0" eaLnBrk="1" fontAlgn="auto" latinLnBrk="0" hangingPunct="1">
                        <a:lnSpc>
                          <a:spcPts val="23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2000" baseline="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RSA / </a:t>
                      </a:r>
                      <a:r>
                        <a:rPr lang="th-TH" sz="2000" baseline="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วสท.</a:t>
                      </a:r>
                    </a:p>
                    <a:p>
                      <a:pPr marL="216000" marR="0" lvl="0" indent="-252000" algn="l" defTabSz="914400" rtl="0" eaLnBrk="1" fontAlgn="auto" latinLnBrk="0" hangingPunct="1">
                        <a:lnSpc>
                          <a:spcPts val="23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MIS : 4I </a:t>
                      </a:r>
                      <a:r>
                        <a:rPr lang="th-TH" sz="2000" dirty="0" smtClean="0">
                          <a:solidFill>
                            <a:srgbClr val="C00000"/>
                          </a:solidFill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/</a:t>
                      </a:r>
                      <a:r>
                        <a:rPr lang="th-TH" sz="2000" baseline="0" dirty="0" smtClean="0">
                          <a:solidFill>
                            <a:srgbClr val="C00000"/>
                          </a:solidFill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 สธ.</a:t>
                      </a:r>
                    </a:p>
                    <a:p>
                      <a:pPr marL="673200" marR="0" lvl="1" indent="-252000" algn="l" defTabSz="914400" rtl="0" eaLnBrk="1" fontAlgn="auto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200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Integrate</a:t>
                      </a:r>
                    </a:p>
                    <a:p>
                      <a:pPr marL="673200" marR="0" lvl="1" indent="-252000" algn="l" defTabSz="914400" rtl="0" eaLnBrk="1" fontAlgn="auto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200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IS, Investigation</a:t>
                      </a:r>
                    </a:p>
                    <a:p>
                      <a:pPr marL="673200" marR="0" lvl="1" indent="-252000" algn="l" defTabSz="914400" rtl="0" eaLnBrk="1" fontAlgn="auto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200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information</a:t>
                      </a:r>
                      <a:r>
                        <a:rPr lang="en-US" sz="2000" baseline="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  <a:sym typeface="Wingdings" panose="05000000000000000000" pitchFamily="2" charset="2"/>
                        </a:rPr>
                        <a:t> action</a:t>
                      </a:r>
                      <a:endParaRPr lang="th-TH" sz="2000" baseline="0" dirty="0" smtClean="0">
                        <a:latin typeface="supermarket" panose="02000000000000000000" pitchFamily="2" charset="0"/>
                        <a:cs typeface="supermarket" panose="02000000000000000000" pitchFamily="2" charset="0"/>
                        <a:sym typeface="Wingdings" panose="05000000000000000000" pitchFamily="2" charset="2"/>
                      </a:endParaRPr>
                    </a:p>
                    <a:p>
                      <a:pPr marL="252000" indent="-252000">
                        <a:lnSpc>
                          <a:spcPts val="2000"/>
                        </a:lnSpc>
                        <a:spcBef>
                          <a:spcPts val="600"/>
                        </a:spcBef>
                        <a:buSzPct val="98000"/>
                        <a:buFont typeface="Calibri" panose="020F0502020204030204" pitchFamily="34" charset="0"/>
                        <a:buChar char="−"/>
                      </a:pPr>
                      <a:r>
                        <a:rPr lang="en-US" sz="200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MIS :</a:t>
                      </a:r>
                      <a:r>
                        <a:rPr lang="th-TH" sz="200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 ตร.</a:t>
                      </a:r>
                    </a:p>
                    <a:p>
                      <a:pPr marL="709200" lvl="1" indent="-252000">
                        <a:lnSpc>
                          <a:spcPts val="2000"/>
                        </a:lnSpc>
                        <a:buSzPct val="98000"/>
                        <a:buFont typeface="Calibri" panose="020F0502020204030204" pitchFamily="34" charset="0"/>
                        <a:buChar char="−"/>
                      </a:pPr>
                      <a:r>
                        <a:rPr lang="th-TH" sz="200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ระบบ </a:t>
                      </a:r>
                      <a:r>
                        <a:rPr lang="en-US" sz="200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crime </a:t>
                      </a:r>
                      <a:endParaRPr lang="th-TH" sz="2000" dirty="0" smtClean="0"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  <a:p>
                      <a:pPr marL="709200" lvl="1" indent="-252000" algn="l">
                        <a:lnSpc>
                          <a:spcPts val="2000"/>
                        </a:lnSpc>
                        <a:buSzPct val="98000"/>
                        <a:buFont typeface="Calibri" panose="020F0502020204030204" pitchFamily="34" charset="0"/>
                        <a:buChar char="−"/>
                      </a:pPr>
                      <a:r>
                        <a:rPr lang="th-TH" sz="200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ระบบ อบถ.</a:t>
                      </a:r>
                    </a:p>
                    <a:p>
                      <a:pPr marL="709200" lvl="1" indent="-252000" algn="l">
                        <a:lnSpc>
                          <a:spcPts val="2000"/>
                        </a:lnSpc>
                        <a:buSzPct val="98000"/>
                        <a:buFont typeface="Calibri" panose="020F0502020204030204" pitchFamily="34" charset="0"/>
                        <a:buChar char="−"/>
                      </a:pPr>
                      <a:r>
                        <a:rPr lang="th-TH" sz="200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หลักสูตร</a:t>
                      </a:r>
                      <a:r>
                        <a:rPr lang="th-TH" sz="2000" baseline="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 พนง.</a:t>
                      </a:r>
                      <a:r>
                        <a:rPr lang="en-US" sz="2000" baseline="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 </a:t>
                      </a:r>
                    </a:p>
                    <a:p>
                      <a:pPr marL="252000" marR="0" lvl="0" indent="-25200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Pct val="98000"/>
                        <a:buFont typeface="Calibri" panose="020F0502020204030204" pitchFamily="34" charset="0"/>
                        <a:buChar char="−"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MIS :</a:t>
                      </a:r>
                      <a:r>
                        <a:rPr lang="th-TH" sz="2000" dirty="0" smtClean="0">
                          <a:solidFill>
                            <a:srgbClr val="C00000"/>
                          </a:solidFill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 บ.กลาง ฯ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99FF33">
                            <a:tint val="66000"/>
                            <a:satMod val="160000"/>
                          </a:srgbClr>
                        </a:gs>
                        <a:gs pos="50000">
                          <a:srgbClr val="99FF33">
                            <a:tint val="44500"/>
                            <a:satMod val="160000"/>
                          </a:srgbClr>
                        </a:gs>
                        <a:gs pos="100000">
                          <a:srgbClr val="99FF33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ts val="2000"/>
                        </a:lnSpc>
                        <a:buSzPct val="98000"/>
                        <a:buFont typeface="Calibri" panose="020F0502020204030204" pitchFamily="34" charset="0"/>
                        <a:buNone/>
                      </a:pPr>
                      <a:r>
                        <a:rPr lang="th-TH" sz="2400" b="1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ขบ.ปรับปรุง</a:t>
                      </a:r>
                    </a:p>
                    <a:p>
                      <a:pPr marL="252000" indent="-252000">
                        <a:lnSpc>
                          <a:spcPts val="2000"/>
                        </a:lnSpc>
                        <a:buSzPct val="98000"/>
                        <a:buFont typeface="Calibri" panose="020F0502020204030204" pitchFamily="34" charset="0"/>
                        <a:buChar char="−"/>
                      </a:pPr>
                      <a:r>
                        <a:rPr lang="th-TH" sz="200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ยกระดับ “รถสาธารณะ”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Pct val="98000"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th-TH" sz="2400" b="1" baseline="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สนข. </a:t>
                      </a:r>
                      <a:r>
                        <a:rPr lang="th-TH" sz="2000" baseline="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เพิ่มบบบาทกลไก อจร. </a:t>
                      </a:r>
                      <a:r>
                        <a:rPr lang="en-US" sz="2000" baseline="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15 </a:t>
                      </a:r>
                      <a:r>
                        <a:rPr lang="th-TH" sz="2000" baseline="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พื้นที่ </a:t>
                      </a:r>
                      <a:endParaRPr lang="en-US" sz="2000" baseline="0" dirty="0" smtClean="0"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  <a:p>
                      <a:pPr marL="0" lvl="0" indent="0" algn="l">
                        <a:lnSpc>
                          <a:spcPts val="2000"/>
                        </a:lnSpc>
                        <a:spcBef>
                          <a:spcPts val="1200"/>
                        </a:spcBef>
                        <a:buFontTx/>
                        <a:buNone/>
                      </a:pPr>
                      <a:r>
                        <a:rPr lang="th-TH" sz="2400" b="1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ทล-ทช.</a:t>
                      </a:r>
                      <a:endParaRPr lang="th-TH" sz="2000" b="1" dirty="0" smtClean="0"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  <a:p>
                      <a:pPr marL="216000" lvl="0" indent="-252000" algn="l">
                        <a:lnSpc>
                          <a:spcPts val="2000"/>
                        </a:lnSpc>
                        <a:buFontTx/>
                        <a:buChar char="-"/>
                      </a:pPr>
                      <a:r>
                        <a:rPr lang="th-TH" sz="200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เร่งจัดการจุดเสี่ยง</a:t>
                      </a:r>
                    </a:p>
                    <a:p>
                      <a:pPr marL="216000" lvl="0" indent="-252000" algn="l">
                        <a:lnSpc>
                          <a:spcPts val="2000"/>
                        </a:lnSpc>
                        <a:buFontTx/>
                        <a:buChar char="-"/>
                      </a:pPr>
                      <a:r>
                        <a:rPr lang="th-TH" sz="2000" baseline="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จัดการหน้า รร.</a:t>
                      </a:r>
                      <a:r>
                        <a:rPr lang="en-US" sz="2000" baseline="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 </a:t>
                      </a:r>
                      <a:r>
                        <a:rPr lang="th-TH" sz="2000" baseline="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ชุมชน</a:t>
                      </a:r>
                      <a:endParaRPr lang="th-TH" sz="2000" dirty="0" smtClean="0"/>
                    </a:p>
                    <a:p>
                      <a:pPr marL="252000" marR="0" lvl="0" indent="-25200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98000"/>
                        <a:buFont typeface="Calibri" panose="020F0502020204030204" pitchFamily="34" charset="0"/>
                        <a:buChar char="−"/>
                        <a:tabLst/>
                        <a:defRPr/>
                      </a:pPr>
                      <a:endParaRPr lang="en-US" sz="2000" baseline="0" dirty="0" smtClean="0"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  <a:p>
                      <a:pPr marL="252000" indent="-252000">
                        <a:lnSpc>
                          <a:spcPts val="2000"/>
                        </a:lnSpc>
                        <a:buSzPct val="98000"/>
                        <a:buFont typeface="Calibri" panose="020F0502020204030204" pitchFamily="34" charset="0"/>
                        <a:buChar char="−"/>
                      </a:pPr>
                      <a:endParaRPr lang="th-TH" sz="2000" dirty="0"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216000" indent="-252000">
                        <a:lnSpc>
                          <a:spcPts val="2000"/>
                        </a:lnSpc>
                        <a:buFontTx/>
                        <a:buChar char="-"/>
                      </a:pPr>
                      <a:r>
                        <a:rPr lang="th-TH" sz="2400" b="1" dirty="0" smtClean="0">
                          <a:solidFill>
                            <a:srgbClr val="FF0000"/>
                          </a:solidFill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ขบ. </a:t>
                      </a:r>
                      <a:r>
                        <a:rPr lang="th-TH" sz="2000" b="1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เพิ่มอบรม </a:t>
                      </a:r>
                      <a:r>
                        <a:rPr lang="en-US" sz="2000" b="1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/>
                      </a:r>
                      <a:br>
                        <a:rPr lang="en-US" sz="2000" b="1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</a:br>
                      <a:r>
                        <a:rPr lang="en-US" sz="2000" b="1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5 </a:t>
                      </a:r>
                      <a:r>
                        <a:rPr lang="en-US" sz="2000" b="1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sz="2000" b="1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15 </a:t>
                      </a:r>
                      <a:r>
                        <a:rPr lang="th-TH" sz="2000" b="1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ชั่วโมง</a:t>
                      </a:r>
                    </a:p>
                    <a:p>
                      <a:pPr marL="216000" indent="-252000">
                        <a:lnSpc>
                          <a:spcPts val="2000"/>
                        </a:lnSpc>
                        <a:spcBef>
                          <a:spcPts val="1200"/>
                        </a:spcBef>
                        <a:buFontTx/>
                        <a:buChar char="-"/>
                      </a:pPr>
                      <a:r>
                        <a:rPr lang="th-TH" sz="2800" b="1" dirty="0" smtClean="0">
                          <a:solidFill>
                            <a:srgbClr val="FF0000"/>
                          </a:solidFill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ศธ.</a:t>
                      </a:r>
                      <a:r>
                        <a:rPr lang="th-TH" sz="2800" b="1" baseline="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 </a:t>
                      </a:r>
                      <a:r>
                        <a:rPr lang="en-US" sz="2400" baseline="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MOU 12 </a:t>
                      </a:r>
                      <a:r>
                        <a:rPr lang="th-TH" sz="2400" baseline="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หน่วยงาน</a:t>
                      </a:r>
                    </a:p>
                    <a:p>
                      <a:pPr marL="0" indent="0">
                        <a:lnSpc>
                          <a:spcPts val="2000"/>
                        </a:lnSpc>
                        <a:spcBef>
                          <a:spcPts val="1200"/>
                        </a:spcBef>
                        <a:buFontTx/>
                        <a:buNone/>
                      </a:pPr>
                      <a:r>
                        <a:rPr lang="th-TH" sz="2400" b="1" u="none" baseline="0" dirty="0" smtClean="0">
                          <a:solidFill>
                            <a:srgbClr val="FF0000"/>
                          </a:solidFill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เครือข่ายสื่อ</a:t>
                      </a:r>
                    </a:p>
                    <a:p>
                      <a:pPr marL="216000" indent="-252000">
                        <a:lnSpc>
                          <a:spcPts val="2000"/>
                        </a:lnSpc>
                        <a:buFontTx/>
                        <a:buChar char="-"/>
                      </a:pPr>
                      <a:r>
                        <a:rPr lang="en-US" sz="2000" baseline="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WHO </a:t>
                      </a:r>
                      <a:r>
                        <a:rPr lang="en-US" sz="2000" baseline="0" dirty="0" err="1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Internews</a:t>
                      </a:r>
                      <a:r>
                        <a:rPr lang="en-US" sz="2000" baseline="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 </a:t>
                      </a:r>
                      <a:r>
                        <a:rPr lang="th-TH" sz="2000" baseline="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กสทช </a:t>
                      </a:r>
                      <a:r>
                        <a:rPr lang="en-US" sz="2000" baseline="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Thai </a:t>
                      </a:r>
                      <a:r>
                        <a:rPr lang="en-US" sz="2000" baseline="0" dirty="0" err="1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pbs</a:t>
                      </a:r>
                      <a:endParaRPr lang="en-US" sz="2000" baseline="0" dirty="0" smtClean="0"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  <a:p>
                      <a:pPr marL="216000" indent="-252000">
                        <a:lnSpc>
                          <a:spcPts val="2000"/>
                        </a:lnSpc>
                        <a:buFontTx/>
                        <a:buChar char="-"/>
                      </a:pPr>
                      <a:r>
                        <a:rPr lang="th-TH" sz="2000" baseline="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สื่อส่วนกลาง</a:t>
                      </a:r>
                    </a:p>
                    <a:p>
                      <a:pPr marL="216000" indent="-252000">
                        <a:lnSpc>
                          <a:spcPts val="2000"/>
                        </a:lnSpc>
                        <a:buFontTx/>
                        <a:buChar char="-"/>
                      </a:pPr>
                      <a:r>
                        <a:rPr lang="th-TH" sz="2000" baseline="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สื่อท้องถิ่น</a:t>
                      </a:r>
                    </a:p>
                    <a:p>
                      <a:pPr marL="0" indent="0">
                        <a:lnSpc>
                          <a:spcPts val="2000"/>
                        </a:lnSpc>
                        <a:buFontTx/>
                        <a:buNone/>
                      </a:pPr>
                      <a:endParaRPr lang="th-TH" sz="2000" baseline="0" dirty="0" smtClean="0"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  <a:p>
                      <a:pPr marL="0" indent="0">
                        <a:lnSpc>
                          <a:spcPts val="2000"/>
                        </a:lnSpc>
                        <a:buFontTx/>
                        <a:buNone/>
                      </a:pPr>
                      <a:r>
                        <a:rPr lang="th-TH" sz="2400" b="1" baseline="0" dirty="0" smtClean="0">
                          <a:solidFill>
                            <a:srgbClr val="800000"/>
                          </a:solidFill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กระแสสังคม</a:t>
                      </a:r>
                    </a:p>
                    <a:p>
                      <a:pPr marL="216000" indent="-252000">
                        <a:lnSpc>
                          <a:spcPts val="2000"/>
                        </a:lnSpc>
                        <a:buFontTx/>
                        <a:buChar char="-"/>
                      </a:pPr>
                      <a:r>
                        <a:rPr lang="en-US" sz="2000" baseline="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Social media</a:t>
                      </a:r>
                    </a:p>
                    <a:p>
                      <a:pPr marL="216000" indent="-252000">
                        <a:lnSpc>
                          <a:spcPts val="2000"/>
                        </a:lnSpc>
                        <a:buFontTx/>
                        <a:buChar char="-"/>
                      </a:pPr>
                      <a:r>
                        <a:rPr lang="en-US" sz="2000" baseline="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Active citizen</a:t>
                      </a:r>
                      <a:endParaRPr lang="th-TH" sz="2000" baseline="0" dirty="0" smtClean="0"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  <a:p>
                      <a:pPr marL="0" indent="0">
                        <a:lnSpc>
                          <a:spcPts val="2000"/>
                        </a:lnSpc>
                        <a:buFontTx/>
                        <a:buNone/>
                      </a:pPr>
                      <a:endParaRPr lang="th-TH" sz="2400" b="1" baseline="0" dirty="0" smtClean="0"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  <a:p>
                      <a:pPr marL="216000" indent="-252000">
                        <a:lnSpc>
                          <a:spcPts val="2000"/>
                        </a:lnSpc>
                        <a:buFontTx/>
                        <a:buChar char="-"/>
                      </a:pPr>
                      <a:endParaRPr lang="th-TH" sz="2000" dirty="0"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99FF33">
                            <a:tint val="66000"/>
                            <a:satMod val="160000"/>
                          </a:srgbClr>
                        </a:gs>
                        <a:gs pos="50000">
                          <a:srgbClr val="99FF33">
                            <a:tint val="44500"/>
                            <a:satMod val="160000"/>
                          </a:srgbClr>
                        </a:gs>
                        <a:gs pos="100000">
                          <a:srgbClr val="99FF33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ts val="2000"/>
                        </a:lnSpc>
                        <a:buSzPct val="98000"/>
                        <a:buFont typeface="Calibri" panose="020F0502020204030204" pitchFamily="34" charset="0"/>
                        <a:buNone/>
                      </a:pPr>
                      <a:r>
                        <a:rPr lang="en-US" sz="2400" b="1" dirty="0" smtClean="0">
                          <a:solidFill>
                            <a:srgbClr val="C00000"/>
                          </a:solidFill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EMS</a:t>
                      </a:r>
                    </a:p>
                    <a:p>
                      <a:pPr marL="0" indent="0">
                        <a:lnSpc>
                          <a:spcPts val="2000"/>
                        </a:lnSpc>
                        <a:spcBef>
                          <a:spcPts val="1200"/>
                        </a:spcBef>
                        <a:buSzPct val="98000"/>
                        <a:buFont typeface="Calibri" panose="020F0502020204030204" pitchFamily="34" charset="0"/>
                        <a:buNone/>
                      </a:pPr>
                      <a:r>
                        <a:rPr lang="th-TH" sz="2400" b="1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เยียวยา</a:t>
                      </a:r>
                      <a:r>
                        <a:rPr lang="th-TH" sz="2400" b="1" baseline="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 </a:t>
                      </a:r>
                    </a:p>
                    <a:p>
                      <a:pPr marL="0" indent="0">
                        <a:lnSpc>
                          <a:spcPts val="2000"/>
                        </a:lnSpc>
                        <a:buSzPct val="98000"/>
                        <a:buFont typeface="Calibri" panose="020F0502020204030204" pitchFamily="34" charset="0"/>
                        <a:buNone/>
                      </a:pPr>
                      <a:r>
                        <a:rPr lang="th-TH" sz="1800" baseline="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(รถสาธารณะ)</a:t>
                      </a:r>
                    </a:p>
                    <a:p>
                      <a:pPr marL="0" indent="0">
                        <a:lnSpc>
                          <a:spcPts val="2000"/>
                        </a:lnSpc>
                        <a:spcBef>
                          <a:spcPts val="600"/>
                        </a:spcBef>
                        <a:buSzPct val="98000"/>
                        <a:buFont typeface="Calibri" panose="020F0502020204030204" pitchFamily="34" charset="0"/>
                        <a:buNone/>
                      </a:pPr>
                      <a:r>
                        <a:rPr lang="th-TH" sz="2400" b="1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ประกันภัย</a:t>
                      </a:r>
                    </a:p>
                    <a:p>
                      <a:pPr marL="0" indent="0">
                        <a:lnSpc>
                          <a:spcPts val="2000"/>
                        </a:lnSpc>
                        <a:spcBef>
                          <a:spcPts val="600"/>
                        </a:spcBef>
                        <a:buSzPct val="98000"/>
                        <a:buFont typeface="Calibri" panose="020F0502020204030204" pitchFamily="34" charset="0"/>
                        <a:buNone/>
                      </a:pPr>
                      <a:r>
                        <a:rPr lang="en-US" sz="180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Investigation</a:t>
                      </a:r>
                    </a:p>
                    <a:p>
                      <a:pPr marL="0" indent="0">
                        <a:lnSpc>
                          <a:spcPts val="2000"/>
                        </a:lnSpc>
                        <a:spcBef>
                          <a:spcPts val="600"/>
                        </a:spcBef>
                        <a:buSzPct val="98000"/>
                        <a:buFont typeface="Calibri" panose="020F0502020204030204" pitchFamily="34" charset="0"/>
                        <a:buNone/>
                      </a:pPr>
                      <a:r>
                        <a:rPr lang="en-US" sz="200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justice</a:t>
                      </a:r>
                      <a:endParaRPr lang="th-TH" sz="2000" dirty="0" smtClean="0"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  <a:p>
                      <a:pPr marL="0" indent="0">
                        <a:lnSpc>
                          <a:spcPts val="2000"/>
                        </a:lnSpc>
                        <a:buSzPct val="98000"/>
                        <a:buFont typeface="Calibri" panose="020F0502020204030204" pitchFamily="34" charset="0"/>
                        <a:buNone/>
                      </a:pPr>
                      <a:endParaRPr lang="th-TH" sz="2000" dirty="0"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371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371601" y="2932386"/>
            <a:ext cx="2900862" cy="2017986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6" name="Rounded Rectangle 5"/>
          <p:cNvSpPr/>
          <p:nvPr/>
        </p:nvSpPr>
        <p:spPr>
          <a:xfrm>
            <a:off x="3058516" y="3626082"/>
            <a:ext cx="1608083" cy="105629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400"/>
              </a:lnSpc>
            </a:pPr>
            <a:r>
              <a:rPr lang="th-TH" sz="3600" b="1" spc="-150" dirty="0" smtClean="0">
                <a:solidFill>
                  <a:schemeClr val="tx1"/>
                </a:solidFill>
              </a:rPr>
              <a:t>แขวง</a:t>
            </a:r>
          </a:p>
          <a:p>
            <a:pPr algn="ctr">
              <a:lnSpc>
                <a:spcPts val="3400"/>
              </a:lnSpc>
            </a:pPr>
            <a:r>
              <a:rPr lang="th-TH" sz="3600" b="1" spc="-150" dirty="0" smtClean="0">
                <a:solidFill>
                  <a:schemeClr val="tx1"/>
                </a:solidFill>
              </a:rPr>
              <a:t>ทางหลวง</a:t>
            </a:r>
            <a:endParaRPr lang="th-TH" sz="3600" b="1" spc="-150" dirty="0">
              <a:solidFill>
                <a:schemeClr val="tx1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6073456" y="3775857"/>
            <a:ext cx="3515711" cy="819807"/>
          </a:xfrm>
          <a:prstGeom prst="rightArrow">
            <a:avLst>
              <a:gd name="adj1" fmla="val 15385"/>
              <a:gd name="adj2" fmla="val 36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TextBox 7"/>
          <p:cNvSpPr txBox="1"/>
          <p:nvPr/>
        </p:nvSpPr>
        <p:spPr>
          <a:xfrm>
            <a:off x="1539418" y="3226249"/>
            <a:ext cx="13835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18 </a:t>
            </a:r>
            <a:r>
              <a:rPr lang="th-TH" sz="3200" b="1" dirty="0" smtClean="0">
                <a:solidFill>
                  <a:srgbClr val="FF0000"/>
                </a:solidFill>
              </a:rPr>
              <a:t>เขต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+</a:t>
            </a:r>
            <a:r>
              <a:rPr lang="th-TH" sz="3200" b="1" dirty="0" smtClean="0">
                <a:solidFill>
                  <a:srgbClr val="FF0000"/>
                </a:solidFill>
              </a:rPr>
              <a:t>เครือข่าย</a:t>
            </a:r>
            <a:endParaRPr lang="th-TH" sz="3200" b="1" spc="-300" dirty="0">
              <a:solidFill>
                <a:srgbClr val="FF0000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 rot="5400000">
            <a:off x="6338465" y="3374033"/>
            <a:ext cx="2627641" cy="819807"/>
          </a:xfrm>
          <a:prstGeom prst="rightArrow">
            <a:avLst>
              <a:gd name="adj1" fmla="val 15385"/>
              <a:gd name="adj2" fmla="val 36538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Right Arrow 9"/>
          <p:cNvSpPr/>
          <p:nvPr/>
        </p:nvSpPr>
        <p:spPr>
          <a:xfrm rot="5400000">
            <a:off x="7284394" y="3374032"/>
            <a:ext cx="2627641" cy="819807"/>
          </a:xfrm>
          <a:prstGeom prst="rightArrow">
            <a:avLst>
              <a:gd name="adj1" fmla="val 15385"/>
              <a:gd name="adj2" fmla="val 36538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TextBox 10"/>
          <p:cNvSpPr txBox="1"/>
          <p:nvPr/>
        </p:nvSpPr>
        <p:spPr>
          <a:xfrm>
            <a:off x="9975410" y="3845318"/>
            <a:ext cx="1300958" cy="707886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</a:rPr>
              <a:t>case</a:t>
            </a:r>
            <a:endParaRPr lang="th-TH" sz="4000" dirty="0">
              <a:solidFill>
                <a:srgbClr val="C0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158295" y="1710058"/>
            <a:ext cx="888128" cy="62936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K2</a:t>
            </a:r>
            <a:endParaRPr lang="th-TH" b="1" dirty="0"/>
          </a:p>
        </p:txBody>
      </p:sp>
      <p:sp>
        <p:nvSpPr>
          <p:cNvPr id="13" name="Oval 12"/>
          <p:cNvSpPr/>
          <p:nvPr/>
        </p:nvSpPr>
        <p:spPr>
          <a:xfrm>
            <a:off x="8177811" y="1689032"/>
            <a:ext cx="888128" cy="62936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K3</a:t>
            </a:r>
            <a:endParaRPr lang="th-TH" b="1" dirty="0"/>
          </a:p>
        </p:txBody>
      </p:sp>
      <p:sp>
        <p:nvSpPr>
          <p:cNvPr id="15" name="Oval 14"/>
          <p:cNvSpPr/>
          <p:nvPr/>
        </p:nvSpPr>
        <p:spPr>
          <a:xfrm>
            <a:off x="4555126" y="3721301"/>
            <a:ext cx="1297612" cy="961071"/>
          </a:xfrm>
          <a:prstGeom prst="ellipse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spc="-150" dirty="0" smtClean="0">
                <a:solidFill>
                  <a:srgbClr val="C00000"/>
                </a:solidFill>
              </a:rPr>
              <a:t>สหสาขา</a:t>
            </a:r>
            <a:endParaRPr lang="th-TH" b="1" spc="-300" dirty="0" smtClean="0">
              <a:solidFill>
                <a:srgbClr val="C00000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 rot="5400000">
            <a:off x="2007890" y="1821219"/>
            <a:ext cx="1699801" cy="819807"/>
          </a:xfrm>
          <a:prstGeom prst="rightArrow">
            <a:avLst>
              <a:gd name="adj1" fmla="val 15385"/>
              <a:gd name="adj2" fmla="val 36538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19" name="Elbow Connector 18"/>
          <p:cNvCxnSpPr>
            <a:stCxn id="11" idx="2"/>
            <a:endCxn id="15" idx="4"/>
          </p:cNvCxnSpPr>
          <p:nvPr/>
        </p:nvCxnSpPr>
        <p:spPr>
          <a:xfrm rot="5400000">
            <a:off x="7850327" y="1906810"/>
            <a:ext cx="129168" cy="5421957"/>
          </a:xfrm>
          <a:prstGeom prst="bentConnector3">
            <a:avLst>
              <a:gd name="adj1" fmla="val 1497523"/>
            </a:avLst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351644" y="4714456"/>
            <a:ext cx="214834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th-TH" b="1" dirty="0" smtClean="0"/>
              <a:t>ข้อมูล</a:t>
            </a:r>
          </a:p>
          <a:p>
            <a:pPr marL="514350" indent="-514350">
              <a:buFont typeface="+mj-lt"/>
              <a:buAutoNum type="arabicPeriod"/>
            </a:pPr>
            <a:r>
              <a:rPr lang="th-TH" b="1" dirty="0" smtClean="0"/>
              <a:t>ความเสี่ยง </a:t>
            </a:r>
          </a:p>
          <a:p>
            <a:pPr marL="514350" indent="-514350">
              <a:buFont typeface="+mj-lt"/>
              <a:buAutoNum type="arabicPeriod"/>
            </a:pPr>
            <a:r>
              <a:rPr lang="th-TH" b="1" dirty="0" smtClean="0"/>
              <a:t>ส่วนร่วม </a:t>
            </a:r>
            <a:endParaRPr lang="en-US" sz="2000" dirty="0" smtClean="0"/>
          </a:p>
          <a:p>
            <a:pPr marL="514350" indent="-514350">
              <a:buFont typeface="+mj-lt"/>
              <a:buAutoNum type="arabicPeriod"/>
            </a:pPr>
            <a:r>
              <a:rPr lang="th-TH" b="1" dirty="0" smtClean="0"/>
              <a:t>มาตรการ </a:t>
            </a:r>
            <a:r>
              <a:rPr lang="en-US" b="1" dirty="0" smtClean="0"/>
              <a:t>3E</a:t>
            </a:r>
            <a:endParaRPr lang="th-TH" sz="3600" b="1" dirty="0"/>
          </a:p>
        </p:txBody>
      </p:sp>
      <p:sp>
        <p:nvSpPr>
          <p:cNvPr id="23" name="TextBox 22"/>
          <p:cNvSpPr txBox="1"/>
          <p:nvPr/>
        </p:nvSpPr>
        <p:spPr>
          <a:xfrm rot="19017470">
            <a:off x="8449718" y="369677"/>
            <a:ext cx="12618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b="1" dirty="0" smtClean="0">
                <a:solidFill>
                  <a:srgbClr val="FF0000"/>
                </a:solidFill>
              </a:rPr>
              <a:t>วิธีแก้</a:t>
            </a:r>
          </a:p>
          <a:p>
            <a:r>
              <a:rPr lang="th-TH" sz="3600" b="1" dirty="0" smtClean="0">
                <a:solidFill>
                  <a:srgbClr val="FF0000"/>
                </a:solidFill>
              </a:rPr>
              <a:t>จุดเสี่ยง</a:t>
            </a:r>
            <a:endParaRPr lang="th-TH" sz="36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19017470">
            <a:off x="7357732" y="913274"/>
            <a:ext cx="848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RSA</a:t>
            </a:r>
            <a:endParaRPr lang="th-TH" sz="3200" b="1" dirty="0">
              <a:solidFill>
                <a:srgbClr val="FF0000"/>
              </a:solidFill>
            </a:endParaRPr>
          </a:p>
        </p:txBody>
      </p:sp>
      <p:sp>
        <p:nvSpPr>
          <p:cNvPr id="25" name="Right Arrow 24"/>
          <p:cNvSpPr/>
          <p:nvPr/>
        </p:nvSpPr>
        <p:spPr>
          <a:xfrm rot="5400000">
            <a:off x="1119777" y="1815961"/>
            <a:ext cx="1699802" cy="819807"/>
          </a:xfrm>
          <a:prstGeom prst="rightArrow">
            <a:avLst>
              <a:gd name="adj1" fmla="val 15385"/>
              <a:gd name="adj2" fmla="val 36538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9" name="TextBox 28"/>
          <p:cNvSpPr txBox="1"/>
          <p:nvPr/>
        </p:nvSpPr>
        <p:spPr>
          <a:xfrm>
            <a:off x="9282207" y="2367529"/>
            <a:ext cx="262924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600" b="1" dirty="0" smtClean="0"/>
              <a:t>สถานการณ์</a:t>
            </a:r>
          </a:p>
          <a:p>
            <a:pPr algn="ctr"/>
            <a:r>
              <a:rPr lang="th-TH" sz="4000" b="1" dirty="0" smtClean="0">
                <a:ln w="0"/>
                <a:solidFill>
                  <a:srgbClr val="660033"/>
                </a:solidFill>
                <a:effectLst>
                  <a:reflection blurRad="6350" stA="53000" endA="300" endPos="35500" dir="5400000" sy="-90000" algn="bl" rotWithShape="0"/>
                </a:effectLst>
              </a:rPr>
              <a:t>ช่วง / ระยะเสี่ยง</a:t>
            </a:r>
            <a:endParaRPr lang="th-TH" sz="4000" b="1" dirty="0">
              <a:ln w="0"/>
              <a:solidFill>
                <a:srgbClr val="660033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0" name="Oval 29"/>
          <p:cNvSpPr/>
          <p:nvPr/>
        </p:nvSpPr>
        <p:spPr>
          <a:xfrm>
            <a:off x="4539360" y="2843749"/>
            <a:ext cx="1358489" cy="92244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spc="-150" dirty="0" smtClean="0">
                <a:solidFill>
                  <a:schemeClr val="tx1"/>
                </a:solidFill>
              </a:rPr>
              <a:t>พี่เลี้ยง</a:t>
            </a:r>
            <a:endParaRPr lang="th-TH" sz="3200" b="1" spc="-150" dirty="0">
              <a:solidFill>
                <a:schemeClr val="tx1"/>
              </a:solidFill>
            </a:endParaRPr>
          </a:p>
        </p:txBody>
      </p:sp>
      <p:pic>
        <p:nvPicPr>
          <p:cNvPr id="33" name="Picture 44" descr="https://encrypted-tbn3.gstatic.com/images?q=tbn:ANd9GcQuytuFlQxHyUCRVEljCR53123JgRv_-VEYgGfMHNYdakVNO6W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198" y="271672"/>
            <a:ext cx="1165051" cy="993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2" descr="ผลการค้นหารูปภาพสำหรับ กรมทางหลวง logo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925" y="127734"/>
            <a:ext cx="1127694" cy="112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ผลการค้นหารูปภาพสำหรับ วสท logo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249" y="202777"/>
            <a:ext cx="803158" cy="106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ight Arrow 30"/>
          <p:cNvSpPr/>
          <p:nvPr/>
        </p:nvSpPr>
        <p:spPr>
          <a:xfrm rot="5400000">
            <a:off x="2885508" y="1815961"/>
            <a:ext cx="1699802" cy="819807"/>
          </a:xfrm>
          <a:prstGeom prst="rightArrow">
            <a:avLst>
              <a:gd name="adj1" fmla="val 15385"/>
              <a:gd name="adj2" fmla="val 36538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2" name="Rounded Rectangle 31"/>
          <p:cNvSpPr/>
          <p:nvPr/>
        </p:nvSpPr>
        <p:spPr>
          <a:xfrm>
            <a:off x="1192449" y="115975"/>
            <a:ext cx="3474150" cy="121268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" name="TextBox 1"/>
          <p:cNvSpPr txBox="1"/>
          <p:nvPr/>
        </p:nvSpPr>
        <p:spPr>
          <a:xfrm>
            <a:off x="320224" y="5215235"/>
            <a:ext cx="4203395" cy="1477328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 wrap="none" rtlCol="0">
            <a:spAutoFit/>
          </a:bodyPr>
          <a:lstStyle/>
          <a:p>
            <a:pPr>
              <a:lnSpc>
                <a:spcPts val="2700"/>
              </a:lnSpc>
            </a:pPr>
            <a:r>
              <a:rPr lang="th-TH" sz="4000" b="1" spc="-150" dirty="0" smtClean="0">
                <a:solidFill>
                  <a:srgbClr val="660033"/>
                </a:solidFill>
              </a:rPr>
              <a:t>ผลลัพธ์</a:t>
            </a:r>
          </a:p>
          <a:p>
            <a:pPr marL="514350" indent="-514350">
              <a:lnSpc>
                <a:spcPts val="2700"/>
              </a:lnSpc>
              <a:buFont typeface="+mj-lt"/>
              <a:buAutoNum type="arabicPeriod"/>
            </a:pPr>
            <a:r>
              <a:rPr lang="th-TH" spc="-150" dirty="0" smtClean="0">
                <a:solidFill>
                  <a:srgbClr val="660033"/>
                </a:solidFill>
              </a:rPr>
              <a:t>เกิดต้นแบบ </a:t>
            </a:r>
            <a:r>
              <a:rPr lang="en-US" spc="-150" dirty="0" smtClean="0">
                <a:solidFill>
                  <a:srgbClr val="660033"/>
                </a:solidFill>
              </a:rPr>
              <a:t>Model </a:t>
            </a:r>
            <a:r>
              <a:rPr lang="th-TH" spc="-150" dirty="0" smtClean="0">
                <a:solidFill>
                  <a:srgbClr val="660033"/>
                </a:solidFill>
              </a:rPr>
              <a:t>ความร่วมมือ</a:t>
            </a:r>
          </a:p>
          <a:p>
            <a:pPr marL="514350" indent="-514350">
              <a:lnSpc>
                <a:spcPts val="2700"/>
              </a:lnSpc>
              <a:buFont typeface="+mj-lt"/>
              <a:buAutoNum type="arabicPeriod"/>
            </a:pPr>
            <a:r>
              <a:rPr lang="th-TH" spc="-150" dirty="0" smtClean="0">
                <a:solidFill>
                  <a:srgbClr val="660033"/>
                </a:solidFill>
              </a:rPr>
              <a:t>ได้ชุดความรู้แก้ไข , ลงทุน </a:t>
            </a:r>
            <a:r>
              <a:rPr lang="en-US" spc="-150" dirty="0" smtClean="0">
                <a:solidFill>
                  <a:srgbClr val="660033"/>
                </a:solidFill>
              </a:rPr>
              <a:t>ROI</a:t>
            </a:r>
          </a:p>
          <a:p>
            <a:pPr marL="514350" indent="-514350">
              <a:lnSpc>
                <a:spcPts val="2700"/>
              </a:lnSpc>
              <a:buFont typeface="+mj-lt"/>
              <a:buAutoNum type="arabicPeriod"/>
            </a:pPr>
            <a:r>
              <a:rPr lang="th-TH" spc="-150" dirty="0" smtClean="0">
                <a:solidFill>
                  <a:srgbClr val="660033"/>
                </a:solidFill>
              </a:rPr>
              <a:t>ได้แนวปฏิบัติ (มาตรฐาน) ความปลอดภัย</a:t>
            </a:r>
            <a:endParaRPr lang="th-TH" spc="-150" dirty="0">
              <a:solidFill>
                <a:srgbClr val="660033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4524948" y="2611601"/>
            <a:ext cx="370791" cy="5359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B</a:t>
            </a:r>
            <a:endParaRPr lang="th-TH" b="1" dirty="0"/>
          </a:p>
        </p:txBody>
      </p:sp>
      <p:sp>
        <p:nvSpPr>
          <p:cNvPr id="34" name="Oval 33"/>
          <p:cNvSpPr/>
          <p:nvPr/>
        </p:nvSpPr>
        <p:spPr>
          <a:xfrm>
            <a:off x="3132401" y="3408632"/>
            <a:ext cx="370791" cy="5359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A</a:t>
            </a:r>
            <a:endParaRPr lang="th-TH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32679" y="203400"/>
            <a:ext cx="960519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MOU</a:t>
            </a:r>
            <a:endParaRPr lang="th-TH" dirty="0"/>
          </a:p>
        </p:txBody>
      </p:sp>
      <p:sp>
        <p:nvSpPr>
          <p:cNvPr id="21" name="TextBox 20"/>
          <p:cNvSpPr txBox="1"/>
          <p:nvPr/>
        </p:nvSpPr>
        <p:spPr>
          <a:xfrm>
            <a:off x="4826780" y="108697"/>
            <a:ext cx="2411238" cy="1595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Phase1 – </a:t>
            </a:r>
            <a:r>
              <a:rPr lang="th-TH" dirty="0" smtClean="0"/>
              <a:t>ปีใหม่</a:t>
            </a:r>
          </a:p>
          <a:p>
            <a:pPr>
              <a:lnSpc>
                <a:spcPts val="2500"/>
              </a:lnSpc>
            </a:pPr>
            <a:r>
              <a:rPr lang="en-US" dirty="0" smtClean="0"/>
              <a:t>Phase2 – </a:t>
            </a:r>
            <a:r>
              <a:rPr lang="th-TH" dirty="0" smtClean="0"/>
              <a:t>ต่อเนื่อง </a:t>
            </a:r>
          </a:p>
          <a:p>
            <a:pPr>
              <a:lnSpc>
                <a:spcPts val="2500"/>
              </a:lnSpc>
            </a:pPr>
            <a:r>
              <a:rPr lang="th-TH" dirty="0" smtClean="0"/>
              <a:t>...............................</a:t>
            </a:r>
          </a:p>
          <a:p>
            <a:r>
              <a:rPr lang="en-US" dirty="0" smtClean="0"/>
              <a:t>Clip Education</a:t>
            </a:r>
            <a:endParaRPr lang="th-TH" dirty="0"/>
          </a:p>
        </p:txBody>
      </p:sp>
      <p:sp>
        <p:nvSpPr>
          <p:cNvPr id="35" name="Oval 34"/>
          <p:cNvSpPr/>
          <p:nvPr/>
        </p:nvSpPr>
        <p:spPr>
          <a:xfrm>
            <a:off x="5450727" y="3387954"/>
            <a:ext cx="888128" cy="62936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K1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53691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  <p:bldP spid="9" grpId="0" animBg="1"/>
      <p:bldP spid="10" grpId="0" animBg="1"/>
      <p:bldP spid="12" grpId="0" animBg="1"/>
      <p:bldP spid="13" grpId="0" animBg="1"/>
      <p:bldP spid="16" grpId="0" animBg="1"/>
      <p:bldP spid="23" grpId="0"/>
      <p:bldP spid="24" grpId="0"/>
      <p:bldP spid="25" grpId="0" animBg="1"/>
      <p:bldP spid="30" grpId="0" animBg="1"/>
      <p:bldP spid="31" grpId="0" animBg="1"/>
      <p:bldP spid="32" grpId="0" animBg="1"/>
      <p:bldP spid="2" grpId="0" animBg="1"/>
      <p:bldP spid="18" grpId="0" animBg="1"/>
      <p:bldP spid="34" grpId="0" animBg="1"/>
      <p:bldP spid="20" grpId="0" animBg="1"/>
      <p:bldP spid="21" grpId="0"/>
      <p:bldP spid="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632" y="957024"/>
            <a:ext cx="6181930" cy="929285"/>
          </a:xfr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th-TH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ไม่สมดุล </a:t>
            </a:r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th-TH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มาตรการ </a:t>
            </a:r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VS </a:t>
            </a:r>
            <a:r>
              <a:rPr lang="th-TH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ความเสี่ยง</a:t>
            </a:r>
            <a:endParaRPr lang="th-TH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734308" y="2109705"/>
            <a:ext cx="4000389" cy="2309896"/>
          </a:xfrm>
          <a:prstGeom prst="ellipse">
            <a:avLst/>
          </a:prstGeom>
          <a:solidFill>
            <a:schemeClr val="accent2">
              <a:lumMod val="40000"/>
              <a:lumOff val="60000"/>
              <a:alpha val="60000"/>
            </a:schemeClr>
          </a:solidFill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5" name="Oval 4"/>
          <p:cNvSpPr/>
          <p:nvPr/>
        </p:nvSpPr>
        <p:spPr>
          <a:xfrm>
            <a:off x="1219934" y="2302920"/>
            <a:ext cx="1826986" cy="1102940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/>
          </a:p>
        </p:txBody>
      </p:sp>
      <p:sp>
        <p:nvSpPr>
          <p:cNvPr id="6" name="Rounded Rectangle 5"/>
          <p:cNvSpPr/>
          <p:nvPr/>
        </p:nvSpPr>
        <p:spPr>
          <a:xfrm rot="536191">
            <a:off x="1700167" y="3973072"/>
            <a:ext cx="7104822" cy="8834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Oval 6"/>
          <p:cNvSpPr/>
          <p:nvPr/>
        </p:nvSpPr>
        <p:spPr>
          <a:xfrm>
            <a:off x="7538654" y="3126497"/>
            <a:ext cx="1486396" cy="107965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88000" rIns="252000" rtlCol="0" anchor="ctr"/>
          <a:lstStyle/>
          <a:p>
            <a:pPr algn="ctr"/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เร็ว</a:t>
            </a:r>
            <a:endParaRPr lang="th-TH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8" name="Oval 7"/>
          <p:cNvSpPr/>
          <p:nvPr/>
        </p:nvSpPr>
        <p:spPr>
          <a:xfrm>
            <a:off x="8543123" y="3012804"/>
            <a:ext cx="1325850" cy="67925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th-TH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ดื่มขับ</a:t>
            </a:r>
          </a:p>
        </p:txBody>
      </p:sp>
      <p:sp>
        <p:nvSpPr>
          <p:cNvPr id="9" name="Oval 8"/>
          <p:cNvSpPr/>
          <p:nvPr/>
        </p:nvSpPr>
        <p:spPr>
          <a:xfrm>
            <a:off x="7795086" y="2620988"/>
            <a:ext cx="1167959" cy="663855"/>
          </a:xfrm>
          <a:prstGeom prst="ellipse">
            <a:avLst/>
          </a:prstGeom>
          <a:solidFill>
            <a:srgbClr val="00B0F0">
              <a:alpha val="3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ถนน</a:t>
            </a:r>
            <a:endParaRPr lang="th-TH" sz="3200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0" name="Isosceles Triangle 9"/>
          <p:cNvSpPr/>
          <p:nvPr/>
        </p:nvSpPr>
        <p:spPr>
          <a:xfrm>
            <a:off x="3901162" y="3945480"/>
            <a:ext cx="712518" cy="667229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Oval 10"/>
          <p:cNvSpPr/>
          <p:nvPr/>
        </p:nvSpPr>
        <p:spPr>
          <a:xfrm>
            <a:off x="8636366" y="2511504"/>
            <a:ext cx="1359988" cy="641268"/>
          </a:xfrm>
          <a:prstGeom prst="ellipse">
            <a:avLst/>
          </a:prstGeom>
          <a:solidFill>
            <a:srgbClr val="FFFF99">
              <a:alpha val="3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รถ</a:t>
            </a:r>
            <a:endParaRPr lang="th-TH" sz="2400" b="1" dirty="0">
              <a:solidFill>
                <a:schemeClr val="tx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42000" y="4684780"/>
            <a:ext cx="5526010" cy="201593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th-TH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รถจดทะเบียนใหม่ วันละ </a:t>
            </a: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2,332 </a:t>
            </a:r>
            <a:r>
              <a:rPr lang="th-TH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คัน</a:t>
            </a:r>
          </a:p>
          <a:p>
            <a:pPr marL="342900" indent="-3429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th-TH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น้ำมันถูก ..จราจรหนาแน่นเพิ่ม </a:t>
            </a:r>
            <a:r>
              <a:rPr lang="en-US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5.8 %</a:t>
            </a:r>
          </a:p>
          <a:p>
            <a:pPr marL="342900" indent="-3429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th-TH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ทะยอยกลับ .. ช่วงฉลองเร็ว + นานขึ้น</a:t>
            </a:r>
          </a:p>
          <a:p>
            <a:pPr marL="342900" indent="-3429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th-TH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รูปแบบความเสี่ยง </a:t>
            </a:r>
          </a:p>
          <a:p>
            <a:pPr marL="800100" lvl="1" indent="-3429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th-TH" sz="24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เพิ่ม</a:t>
            </a:r>
            <a:r>
              <a:rPr lang="th-TH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หลับใน ย้อนศร มือถือ</a:t>
            </a:r>
          </a:p>
          <a:p>
            <a:pPr marL="800100" lvl="1" indent="-3429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th-TH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กระจายทั้งสายหลัก + สายรอง</a:t>
            </a:r>
            <a:endParaRPr lang="th-TH" sz="2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598" y="3405860"/>
            <a:ext cx="3901168" cy="2221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endParaRPr lang="th-TH" sz="3200" dirty="0" smtClean="0">
              <a:solidFill>
                <a:srgbClr val="FF0000"/>
              </a:solidFill>
              <a:latin typeface="supermarket" panose="02000000000000000000" pitchFamily="2" charset="0"/>
              <a:ea typeface="Tahoma" panose="020B0604030504040204" pitchFamily="34" charset="0"/>
              <a:cs typeface="supermarket" panose="02000000000000000000" pitchFamily="2" charset="0"/>
            </a:endParaRPr>
          </a:p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r>
              <a:rPr lang="th-TH" sz="3200" dirty="0" smtClean="0">
                <a:latin typeface="supermarket" panose="02000000000000000000" pitchFamily="2" charset="0"/>
                <a:ea typeface="Tahoma" panose="020B0604030504040204" pitchFamily="34" charset="0"/>
                <a:cs typeface="supermarket" panose="02000000000000000000" pitchFamily="2" charset="0"/>
              </a:rPr>
              <a:t>ทรัพยากรและมาตรการหลักๆ .. มีจำกัด  </a:t>
            </a:r>
          </a:p>
          <a:p>
            <a:pPr marL="457200" indent="-457200">
              <a:lnSpc>
                <a:spcPts val="3500"/>
              </a:lnSpc>
              <a:spcBef>
                <a:spcPts val="600"/>
              </a:spcBef>
              <a:buFont typeface="+mj-lt"/>
              <a:buAutoNum type="arabicPeriod"/>
            </a:pPr>
            <a:r>
              <a:rPr lang="th-TH" sz="3200" dirty="0" smtClean="0">
                <a:solidFill>
                  <a:srgbClr val="C00000"/>
                </a:solidFill>
                <a:latin typeface="supermarket" panose="02000000000000000000" pitchFamily="2" charset="0"/>
                <a:ea typeface="Tahoma" panose="020B0604030504040204" pitchFamily="34" charset="0"/>
                <a:cs typeface="supermarket" panose="02000000000000000000" pitchFamily="2" charset="0"/>
              </a:rPr>
              <a:t>หน่วยงานต่างๆ มีภารกิจเฉพาะ  (แยกส่วนกัน)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95697" y="2628988"/>
            <a:ext cx="167545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มาตรการ</a:t>
            </a:r>
            <a:endParaRPr lang="th-TH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Oval 16"/>
          <p:cNvSpPr/>
          <p:nvPr/>
        </p:nvSpPr>
        <p:spPr>
          <a:xfrm>
            <a:off x="8514592" y="3558332"/>
            <a:ext cx="1609142" cy="67925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0" rIns="108000" rtlCol="0" anchor="ctr"/>
          <a:lstStyle/>
          <a:p>
            <a:pPr algn="ctr">
              <a:lnSpc>
                <a:spcPts val="1700"/>
              </a:lnSpc>
            </a:pPr>
            <a:r>
              <a:rPr lang="th-TH" sz="2400" b="1" dirty="0" smtClean="0">
                <a:solidFill>
                  <a:srgbClr val="C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ใม่ใช้</a:t>
            </a:r>
          </a:p>
          <a:p>
            <a:pPr algn="ctr">
              <a:lnSpc>
                <a:spcPts val="1700"/>
              </a:lnSpc>
            </a:pPr>
            <a:r>
              <a:rPr lang="th-TH" sz="2400" b="1" dirty="0" smtClean="0">
                <a:solidFill>
                  <a:srgbClr val="C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หมวก </a:t>
            </a:r>
            <a:r>
              <a:rPr lang="en-US" sz="2400" b="1" dirty="0" smtClean="0">
                <a:solidFill>
                  <a:srgbClr val="C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belt</a:t>
            </a:r>
            <a:endParaRPr lang="th-TH" sz="2400" b="1" dirty="0" smtClean="0">
              <a:solidFill>
                <a:srgbClr val="C0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9660108" y="2792328"/>
            <a:ext cx="760352" cy="1126448"/>
          </a:xfrm>
          <a:prstGeom prst="ellipse">
            <a:avLst/>
          </a:prstGeom>
          <a:solidFill>
            <a:srgbClr val="00B0F0">
              <a:alpha val="3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อื่น ๆ</a:t>
            </a:r>
            <a:endParaRPr lang="th-TH" sz="1800" b="1" dirty="0">
              <a:solidFill>
                <a:schemeClr val="tx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804424" y="366593"/>
            <a:ext cx="4720987" cy="1615284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400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เจ็บเพิ่ม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12 %</a:t>
            </a:r>
          </a:p>
          <a:p>
            <a:r>
              <a:rPr lang="th-TH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ตายเพิ่ม </a:t>
            </a:r>
            <a:r>
              <a:rPr lang="en-US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11.44 % </a:t>
            </a:r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(380 </a:t>
            </a:r>
            <a:r>
              <a:rPr lang="th-TH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คน)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th-TH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</a:t>
            </a:r>
            <a:r>
              <a:rPr lang="th-TH" sz="2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รุนแรง (ตาย </a:t>
            </a:r>
            <a:r>
              <a:rPr lang="en-US" sz="2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11.25 /</a:t>
            </a:r>
            <a:r>
              <a:rPr lang="en-US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 acc.</a:t>
            </a:r>
            <a:r>
              <a:rPr lang="en-US" sz="2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endParaRPr lang="en-US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160+ </a:t>
            </a:r>
            <a:r>
              <a:rPr lang="th-TH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ครอบครัว ต้องดูแลผู้พิการ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271000" y="66044"/>
            <a:ext cx="2541273" cy="672052"/>
          </a:xfrm>
          <a:prstGeom prst="roundRect">
            <a:avLst/>
          </a:prstGeom>
          <a:solidFill>
            <a:srgbClr val="8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ผล 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: </a:t>
            </a:r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ปีใหม่ 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59</a:t>
            </a:r>
            <a:endParaRPr lang="th-TH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2" name="Rectangle 11"/>
          <p:cNvSpPr/>
          <p:nvPr/>
        </p:nvSpPr>
        <p:spPr>
          <a:xfrm rot="18090964">
            <a:off x="6737985" y="2769311"/>
            <a:ext cx="12811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RISK</a:t>
            </a:r>
            <a:endParaRPr lang="th-TH" sz="4000" dirty="0">
              <a:solidFill>
                <a:srgbClr val="FF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5060" y="349195"/>
            <a:ext cx="4309873" cy="756494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สถานการณ์ที่เผชิญอยู่</a:t>
            </a:r>
            <a:endParaRPr lang="th-TH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640976" y="4360421"/>
            <a:ext cx="1035984" cy="0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Isosceles Triangle 22"/>
          <p:cNvSpPr/>
          <p:nvPr/>
        </p:nvSpPr>
        <p:spPr>
          <a:xfrm>
            <a:off x="5649664" y="4085189"/>
            <a:ext cx="545725" cy="527520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5" name="Rounded Rectangle 24"/>
          <p:cNvSpPr/>
          <p:nvPr/>
        </p:nvSpPr>
        <p:spPr>
          <a:xfrm>
            <a:off x="121225" y="5587732"/>
            <a:ext cx="6396337" cy="1215676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market" panose="02000000000000000000" pitchFamily="2" charset="0"/>
                <a:cs typeface="supermarket" panose="02000000000000000000" pitchFamily="2" charset="0"/>
              </a:rPr>
              <a:t>ขยับ </a:t>
            </a:r>
            <a:r>
              <a:rPr lang="th-TH" sz="3200" b="1" spc="300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market" panose="02000000000000000000" pitchFamily="2" charset="0"/>
                <a:cs typeface="supermarket" panose="02000000000000000000" pitchFamily="2" charset="0"/>
              </a:rPr>
              <a:t>“จุดคานงัด”</a:t>
            </a:r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market" panose="02000000000000000000" pitchFamily="2" charset="0"/>
                <a:cs typeface="supermarket" panose="02000000000000000000" pitchFamily="2" charset="0"/>
              </a:rPr>
              <a:t> .. </a:t>
            </a:r>
          </a:p>
          <a:p>
            <a:pPr algn="ctr">
              <a:lnSpc>
                <a:spcPts val="4000"/>
              </a:lnSpc>
              <a:spcBef>
                <a:spcPts val="600"/>
              </a:spcBef>
            </a:pPr>
            <a:r>
              <a:rPr lang="th-TH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market" panose="02000000000000000000" pitchFamily="2" charset="0"/>
                <a:cs typeface="supermarket" panose="02000000000000000000" pitchFamily="2" charset="0"/>
              </a:rPr>
              <a:t>ให้จุดที่ใกล้ชิดปัญหา “เข้มแข็ง” </a:t>
            </a:r>
            <a:endParaRPr lang="th-TH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69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3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337576" cy="895639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>
            <a:normAutofit/>
          </a:bodyPr>
          <a:lstStyle/>
          <a:p>
            <a:pPr algn="ctr"/>
            <a:r>
              <a:rPr lang="th-TH" sz="3600" dirty="0" smtClean="0">
                <a:latin typeface="supermarket" panose="02000000000000000000" pitchFamily="2" charset="0"/>
                <a:cs typeface="supermarket" panose="02000000000000000000" pitchFamily="2" charset="0"/>
              </a:rPr>
              <a:t>กำหนดโจทย์ </a:t>
            </a:r>
            <a:r>
              <a:rPr lang="th-TH" sz="4000" spc="30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upermarket" panose="02000000000000000000" pitchFamily="2" charset="0"/>
                <a:cs typeface="supermarket" panose="02000000000000000000" pitchFamily="2" charset="0"/>
              </a:rPr>
              <a:t>“ความเสี่ยงหลัก” </a:t>
            </a:r>
            <a:r>
              <a:rPr lang="en-US" sz="3600" dirty="0" smtClean="0">
                <a:latin typeface="supermarket" panose="02000000000000000000" pitchFamily="2" charset="0"/>
                <a:cs typeface="supermarket" panose="02000000000000000000" pitchFamily="2" charset="0"/>
                <a:sym typeface="Wingdings" panose="05000000000000000000" pitchFamily="2" charset="2"/>
              </a:rPr>
              <a:t> </a:t>
            </a:r>
            <a:r>
              <a:rPr lang="th-TH" sz="3600" dirty="0" smtClean="0">
                <a:latin typeface="supermarket" panose="02000000000000000000" pitchFamily="2" charset="0"/>
                <a:cs typeface="supermarket" panose="02000000000000000000" pitchFamily="2" charset="0"/>
                <a:sym typeface="Wingdings" panose="05000000000000000000" pitchFamily="2" charset="2"/>
              </a:rPr>
              <a:t>ใช้กลไก ศปถ.อำเภอ-อปท. ขับเคลื่อน</a:t>
            </a:r>
            <a:endParaRPr lang="th-TH" sz="3600" dirty="0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0" y="1080649"/>
          <a:ext cx="12192000" cy="57773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6463"/>
                <a:gridCol w="1946463"/>
                <a:gridCol w="2102558"/>
                <a:gridCol w="1519170"/>
                <a:gridCol w="2217660"/>
                <a:gridCol w="2459686"/>
              </a:tblGrid>
              <a:tr h="2133346"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ความเสี่ยงหลัก </a:t>
                      </a:r>
                      <a:br>
                        <a:rPr lang="th-TH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</a:br>
                      <a:r>
                        <a:rPr lang="th-TH" dirty="0" smtClean="0">
                          <a:solidFill>
                            <a:srgbClr val="FFFF00"/>
                          </a:solidFill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(เน้นเสียชีวิต-บาดเจ็บรุนแรง)</a:t>
                      </a:r>
                      <a:endParaRPr lang="th-TH" dirty="0">
                        <a:solidFill>
                          <a:srgbClr val="FFFF00"/>
                        </a:solidFill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สาเหตุ – แบบแผนปัญหา</a:t>
                      </a:r>
                    </a:p>
                    <a:p>
                      <a:pPr algn="ctr"/>
                      <a:r>
                        <a:rPr lang="th-TH" sz="240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(กลุ่มเป้าหมาย ฯลฯ)</a:t>
                      </a:r>
                      <a:endParaRPr lang="th-TH" sz="2400" dirty="0"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</a:txBody>
                  <a:tcPr anchor="ctr"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solidFill>
                            <a:srgbClr val="FFFF00"/>
                          </a:solidFill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มาตรการ</a:t>
                      </a:r>
                      <a:r>
                        <a:rPr lang="th-TH" baseline="0" dirty="0" smtClean="0">
                          <a:solidFill>
                            <a:srgbClr val="FFFF00"/>
                          </a:solidFill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 </a:t>
                      </a:r>
                      <a:r>
                        <a:rPr lang="en-US" baseline="0" dirty="0" smtClean="0">
                          <a:solidFill>
                            <a:srgbClr val="FFFF00"/>
                          </a:solidFill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3E</a:t>
                      </a:r>
                    </a:p>
                    <a:p>
                      <a:pPr algn="ctr"/>
                      <a:r>
                        <a:rPr lang="en-US" sz="2400" baseline="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Enforce, Engineer, Education</a:t>
                      </a:r>
                    </a:p>
                    <a:p>
                      <a:pPr algn="ctr"/>
                      <a:r>
                        <a:rPr lang="th-TH" sz="2400" baseline="0" dirty="0" smtClean="0">
                          <a:solidFill>
                            <a:srgbClr val="FFFF00"/>
                          </a:solidFill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มาตรการองค์กร</a:t>
                      </a:r>
                      <a:endParaRPr lang="th-TH" sz="2400" dirty="0">
                        <a:solidFill>
                          <a:srgbClr val="FFFF00"/>
                        </a:solidFill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วิเคราะห์ผู้เกี่ยวข้อง</a:t>
                      </a:r>
                    </a:p>
                  </a:txBody>
                  <a:tcPr anchor="ctr"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pc="-30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แผนบูรณาการ </a:t>
                      </a:r>
                      <a:r>
                        <a:rPr lang="en-US" sz="4000" b="1" cap="none" spc="0" dirty="0" smtClean="0">
                          <a:ln w="0"/>
                          <a:solidFill>
                            <a:srgbClr val="FFFF00"/>
                          </a:solidFill>
                          <a:effectLst>
                            <a:reflection blurRad="6350" stA="53000" endA="300" endPos="35500" dir="5400000" sy="-90000" algn="bl" rotWithShape="0"/>
                          </a:effectLst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3</a:t>
                      </a:r>
                      <a:r>
                        <a:rPr lang="th-TH" sz="4000" b="1" cap="none" spc="0" dirty="0" smtClean="0">
                          <a:ln w="0"/>
                          <a:solidFill>
                            <a:srgbClr val="FFFF00"/>
                          </a:solidFill>
                          <a:effectLst>
                            <a:reflection blurRad="6350" stA="53000" endA="300" endPos="35500" dir="5400000" sy="-90000" algn="bl" rotWithShape="0"/>
                          </a:effectLst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ป</a:t>
                      </a:r>
                      <a:r>
                        <a:rPr lang="th-TH" sz="4000" b="1" cap="none" spc="0" baseline="0" dirty="0" smtClean="0">
                          <a:ln w="0"/>
                          <a:solidFill>
                            <a:srgbClr val="FFFF00"/>
                          </a:solidFill>
                          <a:effectLst>
                            <a:reflection blurRad="6350" stA="53000" endA="300" endPos="35500" dir="5400000" sy="-90000" algn="bl" rotWithShape="0"/>
                          </a:effectLst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 </a:t>
                      </a:r>
                      <a:r>
                        <a:rPr lang="th-TH" u="sng" baseline="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เป้า</a:t>
                      </a:r>
                      <a:r>
                        <a:rPr lang="th-TH" baseline="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ร่วม </a:t>
                      </a:r>
                    </a:p>
                    <a:p>
                      <a:pPr algn="ctr"/>
                      <a:r>
                        <a:rPr lang="th-TH" u="sng" baseline="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ปฎิบัติ</a:t>
                      </a:r>
                      <a:r>
                        <a:rPr lang="th-TH" baseline="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การร่วม</a:t>
                      </a:r>
                    </a:p>
                    <a:p>
                      <a:pPr algn="ctr"/>
                      <a:r>
                        <a:rPr lang="th-TH" u="sng" baseline="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ประเมิน</a:t>
                      </a:r>
                      <a:r>
                        <a:rPr lang="th-TH" baseline="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ผลร่วม</a:t>
                      </a:r>
                      <a:endParaRPr lang="th-TH" dirty="0"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ดำเนินการ ติดตามประเมินผล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rgbClr val="FFFF00"/>
                          </a:solidFill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Before-after</a:t>
                      </a:r>
                      <a:endParaRPr lang="th-TH" dirty="0">
                        <a:solidFill>
                          <a:srgbClr val="FFFF00"/>
                        </a:solidFill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</a:txBody>
                  <a:tcPr anchor="ctr">
                    <a:solidFill>
                      <a:srgbClr val="660033"/>
                    </a:solidFill>
                  </a:tcPr>
                </a:tc>
              </a:tr>
              <a:tr h="584416">
                <a:tc>
                  <a:txBody>
                    <a:bodyPr/>
                    <a:lstStyle/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th-TH" b="1" dirty="0" smtClean="0">
                          <a:solidFill>
                            <a:srgbClr val="FF0000"/>
                          </a:solidFill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ดื่มขับ</a:t>
                      </a:r>
                      <a:endParaRPr lang="th-TH" b="1" dirty="0">
                        <a:solidFill>
                          <a:srgbClr val="FF0000"/>
                        </a:solidFill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3600" b="1" cap="none" spc="0" dirty="0" smtClean="0">
                          <a:ln w="0"/>
                          <a:solidFill>
                            <a:srgbClr val="FF0000"/>
                          </a:solidFill>
                          <a:effectLst>
                            <a:reflection blurRad="6350" stA="53000" endA="300" endPos="35500" dir="5400000" sy="-90000" algn="bl" rotWithShape="0"/>
                          </a:effectLst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5W</a:t>
                      </a:r>
                      <a:r>
                        <a:rPr lang="en-US" baseline="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 </a:t>
                      </a: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en-US" baseline="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What</a:t>
                      </a: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3600" u="sng" spc="300" baseline="0" dirty="0" smtClean="0">
                          <a:solidFill>
                            <a:srgbClr val="C00000"/>
                          </a:solidFill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Who</a:t>
                      </a:r>
                      <a:endParaRPr lang="en-US" sz="3200" u="sng" spc="300" baseline="0" dirty="0" smtClean="0">
                        <a:solidFill>
                          <a:srgbClr val="C00000"/>
                        </a:solidFill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  <a:p>
                      <a:pPr algn="ctr"/>
                      <a:r>
                        <a:rPr lang="en-US" baseline="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Where</a:t>
                      </a:r>
                    </a:p>
                    <a:p>
                      <a:pPr algn="ctr"/>
                      <a:r>
                        <a:rPr lang="en-US" baseline="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When</a:t>
                      </a:r>
                    </a:p>
                    <a:p>
                      <a:pPr algn="ctr"/>
                      <a:r>
                        <a:rPr lang="en-US" sz="3600" spc="300" baseline="0" dirty="0" smtClean="0">
                          <a:solidFill>
                            <a:srgbClr val="FF0000"/>
                          </a:solidFill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Why</a:t>
                      </a:r>
                      <a:endParaRPr lang="th-TH" spc="300" dirty="0">
                        <a:solidFill>
                          <a:srgbClr val="FF0000"/>
                        </a:solidFill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dirty="0"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dirty="0"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dirty="0"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เช่น </a:t>
                      </a:r>
                    </a:p>
                    <a:p>
                      <a:pPr algn="ctr"/>
                      <a:r>
                        <a:rPr lang="th-TH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บาดเจ็บศีรษะ</a:t>
                      </a:r>
                      <a:r>
                        <a:rPr lang="th-TH" baseline="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 </a:t>
                      </a:r>
                    </a:p>
                    <a:p>
                      <a:pPr algn="ctr"/>
                      <a:r>
                        <a:rPr lang="th-TH" baseline="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ลดลง .. % </a:t>
                      </a:r>
                      <a:endParaRPr lang="th-TH" dirty="0"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</a:txBody>
                  <a:tcPr anchor="ctr"/>
                </a:tc>
              </a:tr>
              <a:tr h="1546983">
                <a:tc>
                  <a:txBody>
                    <a:bodyPr/>
                    <a:lstStyle/>
                    <a:p>
                      <a:pPr marL="514350" indent="-514350">
                        <a:buFont typeface="+mj-lt"/>
                        <a:buAutoNum type="arabicPeriod" startAt="2"/>
                      </a:pPr>
                      <a:r>
                        <a:rPr lang="th-TH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หมวก/บาดเจ็บศีรษะ</a:t>
                      </a:r>
                      <a:endParaRPr lang="th-TH" dirty="0"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 dirty="0"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dirty="0"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dirty="0"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dirty="0"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 dirty="0"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</a:txBody>
                  <a:tcPr/>
                </a:tc>
              </a:tr>
              <a:tr h="584416">
                <a:tc>
                  <a:txBody>
                    <a:bodyPr/>
                    <a:lstStyle/>
                    <a:p>
                      <a:pPr marL="514350" indent="-514350">
                        <a:buFont typeface="+mj-lt"/>
                        <a:buAutoNum type="arabicPeriod" startAt="3"/>
                      </a:pPr>
                      <a:r>
                        <a:rPr lang="th-TH" dirty="0" smtClean="0">
                          <a:solidFill>
                            <a:srgbClr val="FF0000"/>
                          </a:solidFill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จุดเสี่ยง</a:t>
                      </a:r>
                      <a:endParaRPr lang="th-TH" dirty="0">
                        <a:solidFill>
                          <a:srgbClr val="FF0000"/>
                        </a:solidFill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 dirty="0"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dirty="0"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dirty="0"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dirty="0"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 dirty="0"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</a:txBody>
                  <a:tcPr/>
                </a:tc>
              </a:tr>
              <a:tr h="928190">
                <a:tc>
                  <a:txBody>
                    <a:bodyPr/>
                    <a:lstStyle/>
                    <a:p>
                      <a:pPr marL="514350" indent="-514350">
                        <a:buFont typeface="+mj-lt"/>
                        <a:buAutoNum type="arabicPeriod" startAt="4"/>
                      </a:pPr>
                      <a:r>
                        <a:rPr lang="th-TH" sz="2400" dirty="0" smtClean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ยานพาหนะ รถสาธารณะ</a:t>
                      </a:r>
                      <a:endParaRPr lang="th-TH" sz="2400" dirty="0"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 dirty="0"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dirty="0"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dirty="0"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dirty="0"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 dirty="0"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024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57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424" y="0"/>
            <a:ext cx="6319672" cy="6813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3504" y="0"/>
            <a:ext cx="5763904" cy="6205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6428097" y="6205520"/>
            <a:ext cx="5600130" cy="584775"/>
          </a:xfrm>
          <a:prstGeom prst="rect">
            <a:avLst/>
          </a:prstGeom>
          <a:gradFill flip="none" rotWithShape="1">
            <a:gsLst>
              <a:gs pos="0">
                <a:srgbClr val="99FF33">
                  <a:tint val="66000"/>
                  <a:satMod val="160000"/>
                </a:srgbClr>
              </a:gs>
              <a:gs pos="50000">
                <a:srgbClr val="99FF33">
                  <a:tint val="44500"/>
                  <a:satMod val="160000"/>
                </a:srgbClr>
              </a:gs>
              <a:gs pos="100000">
                <a:srgbClr val="99FF33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th-TH" sz="3200" b="1" spc="300" dirty="0" smtClean="0"/>
              <a:t>ดร.นพ.โกมาตร จึงเสถียรทรัพย์</a:t>
            </a:r>
            <a:endParaRPr lang="th-TH" sz="3200" b="1" spc="300" dirty="0"/>
          </a:p>
        </p:txBody>
      </p:sp>
    </p:spTree>
    <p:extLst>
      <p:ext uri="{BB962C8B-B14F-4D97-AF65-F5344CB8AC3E}">
        <p14:creationId xmlns:p14="http://schemas.microsoft.com/office/powerpoint/2010/main" val="77366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78371" y="1390636"/>
            <a:ext cx="2806263" cy="1245476"/>
          </a:xfrm>
          <a:prstGeom prst="ellipse">
            <a:avLst/>
          </a:prstGeom>
          <a:gradFill flip="none" rotWithShape="1">
            <a:gsLst>
              <a:gs pos="0">
                <a:srgbClr val="00FFFF">
                  <a:tint val="66000"/>
                  <a:satMod val="160000"/>
                </a:srgbClr>
              </a:gs>
              <a:gs pos="50000">
                <a:srgbClr val="00FFFF">
                  <a:tint val="44500"/>
                  <a:satMod val="160000"/>
                </a:srgbClr>
              </a:gs>
              <a:gs pos="100000">
                <a:srgbClr val="00FFFF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Event</a:t>
            </a:r>
            <a:endParaRPr lang="th-TH" sz="6000" dirty="0">
              <a:ln w="0"/>
              <a:solidFill>
                <a:schemeClr val="tx1"/>
              </a:solidFill>
              <a:effectLst>
                <a:reflection blurRad="6350" stA="53000" endA="300" endPos="35500" dir="5400000" sy="-90000" algn="bl" rotWithShape="0"/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cxnSp>
        <p:nvCxnSpPr>
          <p:cNvPr id="4" name="Straight Arrow Connector 3"/>
          <p:cNvCxnSpPr>
            <a:stCxn id="2" idx="6"/>
          </p:cNvCxnSpPr>
          <p:nvPr/>
        </p:nvCxnSpPr>
        <p:spPr>
          <a:xfrm>
            <a:off x="3184634" y="2013374"/>
            <a:ext cx="2175641" cy="7882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5360275" y="1513470"/>
            <a:ext cx="2942679" cy="1245476"/>
          </a:xfrm>
          <a:prstGeom prst="ellipse">
            <a:avLst/>
          </a:prstGeom>
          <a:gradFill flip="none" rotWithShape="1">
            <a:gsLst>
              <a:gs pos="0">
                <a:srgbClr val="00FFFF">
                  <a:tint val="66000"/>
                  <a:satMod val="160000"/>
                </a:srgbClr>
              </a:gs>
              <a:gs pos="50000">
                <a:srgbClr val="00FFFF">
                  <a:tint val="44500"/>
                  <a:satMod val="160000"/>
                </a:srgbClr>
              </a:gs>
              <a:gs pos="100000">
                <a:srgbClr val="00FFFF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ln w="0"/>
                <a:solidFill>
                  <a:srgbClr val="660033"/>
                </a:solidFill>
                <a:effectLst>
                  <a:reflection blurRad="6350" stA="53000" endA="300" endPos="35500" dir="5400000" sy="-90000" algn="bl" rotWithShape="0"/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5400" b="1" dirty="0" smtClean="0">
                <a:ln w="0"/>
                <a:solidFill>
                  <a:srgbClr val="660033"/>
                </a:solidFill>
                <a:effectLst>
                  <a:reflection blurRad="6350" stA="53000" endA="300" endPos="35500" dir="5400000" sy="-90000" algn="bl" rotWithShape="0"/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ต่อเนื่อง</a:t>
            </a:r>
            <a:endParaRPr lang="th-TH" sz="5400" b="1" dirty="0">
              <a:ln w="0"/>
              <a:solidFill>
                <a:srgbClr val="660033"/>
              </a:solidFill>
              <a:effectLst>
                <a:reflection blurRad="6350" stA="53000" endA="300" endPos="35500" dir="5400000" sy="-90000" algn="bl" rotWithShape="0"/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6" name="Oval 5"/>
          <p:cNvSpPr/>
          <p:nvPr/>
        </p:nvSpPr>
        <p:spPr>
          <a:xfrm>
            <a:off x="378371" y="2509990"/>
            <a:ext cx="2806263" cy="1245476"/>
          </a:xfrm>
          <a:prstGeom prst="ellipse">
            <a:avLst/>
          </a:prstGeom>
          <a:gradFill flip="none" rotWithShape="1">
            <a:gsLst>
              <a:gs pos="0">
                <a:srgbClr val="99FF33">
                  <a:tint val="66000"/>
                  <a:satMod val="160000"/>
                </a:srgbClr>
              </a:gs>
              <a:gs pos="50000">
                <a:srgbClr val="99FF33">
                  <a:tint val="44500"/>
                  <a:satMod val="160000"/>
                </a:srgbClr>
              </a:gs>
              <a:gs pos="100000">
                <a:srgbClr val="99FF33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n w="0"/>
                <a:solidFill>
                  <a:srgbClr val="660033"/>
                </a:solidFill>
                <a:effectLst>
                  <a:reflection blurRad="6350" stA="53000" endA="300" endPos="35500" dir="5400000" sy="-90000" algn="bl" rotWithShape="0"/>
                </a:effectLst>
              </a:rPr>
              <a:t>project</a:t>
            </a:r>
            <a:endParaRPr lang="th-TH" sz="4400" dirty="0">
              <a:ln w="0"/>
              <a:solidFill>
                <a:srgbClr val="660033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5360274" y="47290"/>
            <a:ext cx="2942680" cy="1675087"/>
          </a:xfrm>
          <a:prstGeom prst="ellipse">
            <a:avLst/>
          </a:prstGeom>
          <a:gradFill flip="none" rotWithShape="1">
            <a:gsLst>
              <a:gs pos="0">
                <a:srgbClr val="99FF33">
                  <a:tint val="66000"/>
                  <a:satMod val="160000"/>
                </a:srgbClr>
              </a:gs>
              <a:gs pos="50000">
                <a:srgbClr val="99FF33">
                  <a:tint val="44500"/>
                  <a:satMod val="160000"/>
                </a:srgbClr>
              </a:gs>
              <a:gs pos="100000">
                <a:srgbClr val="99FF33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spc="-300" dirty="0" smtClean="0">
                <a:ln w="0"/>
                <a:solidFill>
                  <a:srgbClr val="660033"/>
                </a:solidFill>
                <a:effectLst>
                  <a:reflection blurRad="6350" stA="53000" endA="300" endPos="35500" dir="5400000" sy="-90000" algn="bl" rotWithShape="0"/>
                </a:effectLst>
              </a:rPr>
              <a:t>กลไก-</a:t>
            </a:r>
            <a:r>
              <a:rPr lang="th-TH" sz="3600" b="1" spc="-300" dirty="0" smtClean="0">
                <a:ln w="0"/>
                <a:solidFill>
                  <a:srgbClr val="660033"/>
                </a:solidFill>
                <a:effectLst>
                  <a:reflection blurRad="6350" stA="53000" endA="300" endPos="35500" dir="5400000" sy="-90000" algn="bl" rotWithShape="0"/>
                </a:effectLst>
              </a:rPr>
              <a:t>ระบบงาน</a:t>
            </a:r>
            <a:endParaRPr lang="th-TH" sz="4000" b="1" spc="-300" dirty="0" smtClean="0">
              <a:ln w="0"/>
              <a:solidFill>
                <a:srgbClr val="660033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>
              <a:lnSpc>
                <a:spcPts val="2500"/>
              </a:lnSpc>
            </a:pPr>
            <a:r>
              <a:rPr lang="en-US" sz="3200" spc="-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mechanism</a:t>
            </a:r>
            <a:endParaRPr lang="th-TH" sz="3200" spc="-3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2" name="Curved Connector 11"/>
          <p:cNvCxnSpPr>
            <a:stCxn id="6" idx="6"/>
            <a:endCxn id="7" idx="2"/>
          </p:cNvCxnSpPr>
          <p:nvPr/>
        </p:nvCxnSpPr>
        <p:spPr>
          <a:xfrm flipV="1">
            <a:off x="3184634" y="884834"/>
            <a:ext cx="2175640" cy="2247894"/>
          </a:xfrm>
          <a:prstGeom prst="curvedConnector3">
            <a:avLst>
              <a:gd name="adj1" fmla="val 50000"/>
            </a:avLst>
          </a:prstGeom>
          <a:ln w="76200" cmpd="thickThin">
            <a:solidFill>
              <a:srgbClr val="660033"/>
            </a:solidFill>
            <a:round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1401" t="12823" r="41541" b="35022"/>
          <a:stretch/>
        </p:blipFill>
        <p:spPr>
          <a:xfrm>
            <a:off x="8381784" y="193124"/>
            <a:ext cx="3363528" cy="29284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25162" t="62608" b="13470"/>
          <a:stretch/>
        </p:blipFill>
        <p:spPr>
          <a:xfrm>
            <a:off x="8450315" y="3322529"/>
            <a:ext cx="3657601" cy="2089030"/>
          </a:xfrm>
          <a:prstGeom prst="rect">
            <a:avLst/>
          </a:prstGeom>
        </p:spPr>
      </p:pic>
      <p:graphicFrame>
        <p:nvGraphicFramePr>
          <p:cNvPr id="29" name="Diagram 28"/>
          <p:cNvGraphicFramePr/>
          <p:nvPr>
            <p:extLst>
              <p:ext uri="{D42A27DB-BD31-4B8C-83A1-F6EECF244321}">
                <p14:modId xmlns:p14="http://schemas.microsoft.com/office/powerpoint/2010/main" val="227461321"/>
              </p:ext>
            </p:extLst>
          </p:nvPr>
        </p:nvGraphicFramePr>
        <p:xfrm>
          <a:off x="564494" y="2904362"/>
          <a:ext cx="7555924" cy="4292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Oval 2"/>
          <p:cNvSpPr/>
          <p:nvPr/>
        </p:nvSpPr>
        <p:spPr>
          <a:xfrm>
            <a:off x="1489837" y="3960620"/>
            <a:ext cx="394138" cy="59910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1</a:t>
            </a:r>
            <a:endParaRPr lang="th-TH" b="1" dirty="0"/>
          </a:p>
        </p:txBody>
      </p:sp>
      <p:sp>
        <p:nvSpPr>
          <p:cNvPr id="13" name="Oval 12"/>
          <p:cNvSpPr/>
          <p:nvPr/>
        </p:nvSpPr>
        <p:spPr>
          <a:xfrm>
            <a:off x="3878316" y="3377676"/>
            <a:ext cx="394138" cy="59910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2</a:t>
            </a:r>
            <a:endParaRPr lang="th-TH" b="1" dirty="0"/>
          </a:p>
        </p:txBody>
      </p:sp>
      <p:sp>
        <p:nvSpPr>
          <p:cNvPr id="14" name="Oval 13"/>
          <p:cNvSpPr/>
          <p:nvPr/>
        </p:nvSpPr>
        <p:spPr>
          <a:xfrm>
            <a:off x="6293063" y="2825831"/>
            <a:ext cx="423044" cy="59910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3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338110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Graphic spid="29" grpId="0">
        <p:bldAsOne/>
      </p:bldGraphic>
      <p:bldP spid="3" grpId="0" animBg="1"/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file"/>
          </p:cNvPr>
          <p:cNvPicPr>
            <a:picLocks noChangeAspect="1"/>
          </p:cNvPicPr>
          <p:nvPr/>
        </p:nvPicPr>
        <p:blipFill rotWithShape="1">
          <a:blip r:embed="rId3"/>
          <a:srcRect l="20424" t="23090" r="44790" b="27979"/>
          <a:stretch/>
        </p:blipFill>
        <p:spPr>
          <a:xfrm>
            <a:off x="343732" y="1713810"/>
            <a:ext cx="1112163" cy="11280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45177" y="3078853"/>
            <a:ext cx="1531188" cy="707886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n w="0"/>
                <a:solidFill>
                  <a:srgbClr val="480000"/>
                </a:solidFill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CCTV</a:t>
            </a:r>
            <a:endParaRPr lang="th-TH" sz="4000" b="1" dirty="0" smtClean="0">
              <a:ln w="0"/>
              <a:solidFill>
                <a:srgbClr val="480000"/>
              </a:solidFill>
              <a:effectLst>
                <a:reflection blurRad="6350" stA="53000" endA="300" endPos="35500" dir="5400000" sy="-90000" algn="bl" rotWithShape="0"/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6576" y="1594371"/>
            <a:ext cx="4716819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3600" spc="300" dirty="0" smtClean="0">
                <a:ln w="0"/>
                <a:solidFill>
                  <a:srgbClr val="480000"/>
                </a:solidFill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Collision Diagram</a:t>
            </a:r>
            <a:endParaRPr lang="th-TH" sz="3600" spc="300" dirty="0" smtClean="0">
              <a:ln w="0"/>
              <a:solidFill>
                <a:srgbClr val="480000"/>
              </a:solidFill>
              <a:effectLst>
                <a:reflection blurRad="6350" stA="53000" endA="300" endPos="35500" dir="5400000" sy="-90000" algn="bl" rotWithShape="0"/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4987" t="13943" r="4687" b="14664"/>
          <a:stretch/>
        </p:blipFill>
        <p:spPr>
          <a:xfrm>
            <a:off x="2182847" y="4277022"/>
            <a:ext cx="4200367" cy="22837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562" t="11298" r="20733" b="10817"/>
          <a:stretch/>
        </p:blipFill>
        <p:spPr>
          <a:xfrm>
            <a:off x="2227265" y="2492843"/>
            <a:ext cx="1805769" cy="13574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2105" t="30769" r="18389" b="10577"/>
          <a:stretch/>
        </p:blipFill>
        <p:spPr>
          <a:xfrm>
            <a:off x="4196651" y="2471063"/>
            <a:ext cx="2186564" cy="14010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21167" y="3146486"/>
            <a:ext cx="27334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 smtClean="0">
                <a:latin typeface="supermarket" panose="02000000000000000000" pitchFamily="2" charset="0"/>
                <a:ea typeface="Segoe UI Symbol" panose="020B0502040204020203" pitchFamily="34" charset="0"/>
                <a:cs typeface="supermarket" panose="02000000000000000000" pitchFamily="2" charset="0"/>
              </a:rPr>
              <a:t>⓵</a:t>
            </a:r>
            <a:r>
              <a:rPr lang="th-TH" dirty="0" smtClean="0">
                <a:latin typeface="supermarket" panose="02000000000000000000" pitchFamily="2" charset="0"/>
                <a:ea typeface="Segoe UI Symbol" panose="020B0502040204020203" pitchFamily="34" charset="0"/>
                <a:cs typeface="supermarket" panose="02000000000000000000" pitchFamily="2" charset="0"/>
              </a:rPr>
              <a:t> </a:t>
            </a:r>
            <a:r>
              <a:rPr lang="th-TH" b="1" dirty="0" smtClean="0">
                <a:latin typeface="supermarket" panose="02000000000000000000" pitchFamily="2" charset="0"/>
                <a:cs typeface="supermarket" panose="02000000000000000000" pitchFamily="2" charset="0"/>
              </a:rPr>
              <a:t>ใช้</a:t>
            </a:r>
            <a:r>
              <a:rPr lang="th-TH" sz="2400" dirty="0" smtClean="0">
                <a:latin typeface="supermarket" panose="02000000000000000000" pitchFamily="2" charset="0"/>
                <a:cs typeface="supermarket" panose="02000000000000000000" pitchFamily="2" charset="0"/>
              </a:rPr>
              <a:t> </a:t>
            </a:r>
            <a:r>
              <a:rPr lang="en-US" sz="3200" b="1" dirty="0" smtClean="0">
                <a:latin typeface="supermarket" panose="02000000000000000000" pitchFamily="2" charset="0"/>
                <a:cs typeface="supermarket" panose="02000000000000000000" pitchFamily="2" charset="0"/>
              </a:rPr>
              <a:t>google map</a:t>
            </a:r>
          </a:p>
          <a:p>
            <a:r>
              <a:rPr lang="en-US" sz="3200" b="1" dirty="0" smtClean="0">
                <a:latin typeface="supermarket" panose="02000000000000000000" pitchFamily="2" charset="0"/>
                <a:cs typeface="supermarket" panose="02000000000000000000" pitchFamily="2" charset="0"/>
              </a:rPr>
              <a:t>      Street view</a:t>
            </a:r>
            <a:endParaRPr lang="th-TH" sz="3200" b="1" dirty="0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01141" y="4288194"/>
            <a:ext cx="34924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solidFill>
                  <a:srgbClr val="FF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⓶ </a:t>
            </a:r>
            <a:r>
              <a:rPr lang="th-TH" sz="3600" b="1" dirty="0" smtClean="0">
                <a:solidFill>
                  <a:srgbClr val="FF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สรุปข้อมูล</a:t>
            </a:r>
            <a:endParaRPr lang="th-TH" b="1" dirty="0" smtClean="0">
              <a:solidFill>
                <a:srgbClr val="FF0000"/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  <a:p>
            <a:pPr marL="432000" indent="-288000">
              <a:buFontTx/>
              <a:buChar char="-"/>
            </a:pPr>
            <a:r>
              <a:rPr lang="th-TH" dirty="0" smtClean="0">
                <a:solidFill>
                  <a:srgbClr val="48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เขียน “ผังการชน”</a:t>
            </a:r>
          </a:p>
          <a:p>
            <a:pPr marL="432000" indent="-288000">
              <a:buFontTx/>
              <a:buChar char="-"/>
            </a:pPr>
            <a:r>
              <a:rPr lang="th-TH" dirty="0" smtClean="0">
                <a:solidFill>
                  <a:srgbClr val="48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ระบุข้อมูลทุกเหตุการณ์</a:t>
            </a:r>
          </a:p>
          <a:p>
            <a:pPr marL="432000" indent="-288000">
              <a:buFontTx/>
              <a:buChar char="-"/>
            </a:pPr>
            <a:r>
              <a:rPr lang="th-TH" dirty="0">
                <a:solidFill>
                  <a:srgbClr val="48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ตั้งสมมติฐาน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038114" y="273439"/>
            <a:ext cx="2803973" cy="646331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th-TH" sz="3600" dirty="0" smtClean="0">
                <a:solidFill>
                  <a:srgbClr val="FF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⓷</a:t>
            </a:r>
            <a:r>
              <a:rPr lang="th-TH" sz="3200" b="1" dirty="0" smtClean="0">
                <a:solidFill>
                  <a:srgbClr val="48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 </a:t>
            </a:r>
            <a:r>
              <a:rPr lang="th-TH" sz="3600" b="1" dirty="0" smtClean="0">
                <a:solidFill>
                  <a:srgbClr val="48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สอบสวนสาเหตุ</a:t>
            </a:r>
            <a:endParaRPr lang="en-US" sz="3600" b="1" dirty="0" smtClean="0">
              <a:solidFill>
                <a:srgbClr val="4800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12921" t="40625" r="37860" b="25240"/>
          <a:stretch/>
        </p:blipFill>
        <p:spPr>
          <a:xfrm>
            <a:off x="9020529" y="1122056"/>
            <a:ext cx="2803973" cy="1458476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6546831" y="2813537"/>
            <a:ext cx="3546737" cy="3763106"/>
          </a:xfrm>
          <a:prstGeom prst="roundRect">
            <a:avLst>
              <a:gd name="adj" fmla="val 9230"/>
            </a:avLst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0" name="Picture 19" descr="down arrow purple blue gradien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19499" flipH="1" flipV="1">
            <a:off x="9531223" y="3146197"/>
            <a:ext cx="1728761" cy="128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631239" y="191019"/>
            <a:ext cx="641233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spc="-300" dirty="0" smtClean="0">
                <a:solidFill>
                  <a:srgbClr val="C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นำข้อมูล </a:t>
            </a:r>
            <a:r>
              <a:rPr lang="en-US" sz="3600" spc="-300" dirty="0" smtClean="0">
                <a:solidFill>
                  <a:srgbClr val="C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CCTV </a:t>
            </a:r>
            <a:r>
              <a:rPr lang="th-TH" sz="3600" spc="-300" dirty="0" smtClean="0">
                <a:solidFill>
                  <a:srgbClr val="C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</a:t>
            </a:r>
            <a:r>
              <a:rPr lang="th-TH" sz="4000" spc="3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upermarket" panose="02000000000000000000" pitchFamily="2" charset="0"/>
                <a:cs typeface="supermarket" panose="02000000000000000000" pitchFamily="2" charset="0"/>
              </a:rPr>
              <a:t>จุดเสี่ยง</a:t>
            </a:r>
            <a:r>
              <a:rPr lang="th-TH" sz="3600" spc="-300" dirty="0" smtClean="0">
                <a:solidFill>
                  <a:srgbClr val="C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ที่มีเหตุการณ์ซ้ำ ๆ </a:t>
            </a:r>
          </a:p>
          <a:p>
            <a:r>
              <a:rPr lang="th-TH" sz="3600" dirty="0" smtClean="0">
                <a:solidFill>
                  <a:srgbClr val="48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มารวบรวมอย่างเป็นระบบ</a:t>
            </a:r>
            <a:endParaRPr lang="th-TH" sz="3600" dirty="0">
              <a:solidFill>
                <a:srgbClr val="480000"/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pic>
        <p:nvPicPr>
          <p:cNvPr id="22" name="Picture 21" descr="down arrow purple blue gradien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1455895" y="1594371"/>
            <a:ext cx="1052568" cy="851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897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086005"/>
            <a:ext cx="3946358" cy="249299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6000" b="1" spc="600" dirty="0" smtClean="0">
                <a:solidFill>
                  <a:srgbClr val="C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CCTV </a:t>
            </a:r>
            <a:r>
              <a:rPr lang="th-TH" sz="6000" b="1" spc="600" dirty="0" smtClean="0">
                <a:solidFill>
                  <a:srgbClr val="C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</a:t>
            </a:r>
            <a:r>
              <a:rPr lang="th-TH" sz="4800" b="1" spc="3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upermarket" panose="02000000000000000000" pitchFamily="2" charset="0"/>
                <a:cs typeface="supermarket" panose="02000000000000000000" pitchFamily="2" charset="0"/>
              </a:rPr>
              <a:t>นำมาใช้ประโยชน์อะไรได้บ้าง  </a:t>
            </a:r>
            <a:endParaRPr lang="th-TH" sz="4800" b="1" spc="3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50637" y="170948"/>
            <a:ext cx="7564899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th-TH" sz="3600" b="1" dirty="0" smtClean="0">
                <a:solidFill>
                  <a:srgbClr val="C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ใช้วิเคราะห์ </a:t>
            </a:r>
            <a:r>
              <a:rPr lang="en-US" sz="40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upermarket" panose="02000000000000000000" pitchFamily="2" charset="0"/>
                <a:cs typeface="supermarket" panose="02000000000000000000" pitchFamily="2" charset="0"/>
              </a:rPr>
              <a:t>collision diagram </a:t>
            </a:r>
          </a:p>
          <a:p>
            <a:pPr marL="971550" lvl="1" indent="-514350">
              <a:buFont typeface="Wingdings" panose="05000000000000000000" pitchFamily="2" charset="2"/>
              <a:buChar char="ü"/>
            </a:pPr>
            <a:r>
              <a:rPr lang="th-TH" sz="3200" dirty="0" smtClean="0">
                <a:latin typeface="supermarket" panose="02000000000000000000" pitchFamily="2" charset="0"/>
                <a:cs typeface="supermarket" panose="02000000000000000000" pitchFamily="2" charset="0"/>
                <a:sym typeface="Wingdings" panose="05000000000000000000" pitchFamily="2" charset="2"/>
              </a:rPr>
              <a:t>เห็น </a:t>
            </a:r>
            <a:r>
              <a:rPr lang="th-TH" sz="3200" u="sng" dirty="0" smtClean="0">
                <a:latin typeface="supermarket" panose="02000000000000000000" pitchFamily="2" charset="0"/>
                <a:cs typeface="supermarket" panose="02000000000000000000" pitchFamily="2" charset="0"/>
                <a:sym typeface="Wingdings" panose="05000000000000000000" pitchFamily="2" charset="2"/>
              </a:rPr>
              <a:t>แบบแผนปัญหา </a:t>
            </a:r>
            <a:r>
              <a:rPr lang="th-TH" sz="3200" dirty="0" smtClean="0">
                <a:latin typeface="supermarket" panose="02000000000000000000" pitchFamily="2" charset="0"/>
                <a:cs typeface="supermarket" panose="02000000000000000000" pitchFamily="2" charset="0"/>
                <a:sym typeface="Wingdings" panose="05000000000000000000" pitchFamily="2" charset="2"/>
              </a:rPr>
              <a:t>+ ข้อมูล </a:t>
            </a:r>
            <a:r>
              <a:rPr lang="en-US" sz="3200" dirty="0">
                <a:latin typeface="supermarket" panose="02000000000000000000" pitchFamily="2" charset="0"/>
                <a:cs typeface="supermarket" panose="02000000000000000000" pitchFamily="2" charset="0"/>
                <a:sym typeface="Wingdings" panose="05000000000000000000" pitchFamily="2" charset="2"/>
              </a:rPr>
              <a:t>Street </a:t>
            </a:r>
            <a:r>
              <a:rPr lang="en-US" sz="3200" dirty="0" smtClean="0">
                <a:latin typeface="supermarket" panose="02000000000000000000" pitchFamily="2" charset="0"/>
                <a:cs typeface="supermarket" panose="02000000000000000000" pitchFamily="2" charset="0"/>
                <a:sym typeface="Wingdings" panose="05000000000000000000" pitchFamily="2" charset="2"/>
              </a:rPr>
              <a:t>view</a:t>
            </a:r>
            <a:endParaRPr lang="th-TH" sz="3200" dirty="0" smtClean="0">
              <a:latin typeface="supermarket" panose="02000000000000000000" pitchFamily="2" charset="0"/>
              <a:cs typeface="supermarket" panose="02000000000000000000" pitchFamily="2" charset="0"/>
              <a:sym typeface="Wingdings" panose="05000000000000000000" pitchFamily="2" charset="2"/>
            </a:endParaRPr>
          </a:p>
          <a:p>
            <a:pPr marL="971550" lvl="1" indent="-514350">
              <a:buFont typeface="Wingdings" panose="05000000000000000000" pitchFamily="2" charset="2"/>
              <a:buChar char="ü"/>
            </a:pPr>
            <a:r>
              <a:rPr lang="th-TH" sz="3200" dirty="0" smtClean="0">
                <a:latin typeface="supermarket" panose="02000000000000000000" pitchFamily="2" charset="0"/>
                <a:cs typeface="supermarket" panose="02000000000000000000" pitchFamily="2" charset="0"/>
                <a:sym typeface="Wingdings" panose="05000000000000000000" pitchFamily="2" charset="2"/>
              </a:rPr>
              <a:t>ตั้งสมมติฐาน/ข้อสังเกต</a:t>
            </a:r>
          </a:p>
          <a:p>
            <a:pPr marL="971550" lvl="1" indent="-514350">
              <a:buFont typeface="Wingdings" panose="05000000000000000000" pitchFamily="2" charset="2"/>
              <a:buChar char="ü"/>
            </a:pPr>
            <a:r>
              <a:rPr lang="th-TH" sz="3200" dirty="0" smtClean="0">
                <a:latin typeface="supermarket" panose="02000000000000000000" pitchFamily="2" charset="0"/>
                <a:cs typeface="supermarket" panose="02000000000000000000" pitchFamily="2" charset="0"/>
                <a:sym typeface="Wingdings" panose="05000000000000000000" pitchFamily="2" charset="2"/>
              </a:rPr>
              <a:t>หาสาเหตุ </a:t>
            </a:r>
            <a:r>
              <a:rPr lang="en-US" sz="3200" dirty="0" smtClean="0">
                <a:latin typeface="supermarket" panose="02000000000000000000" pitchFamily="2" charset="0"/>
                <a:cs typeface="supermarket" panose="02000000000000000000" pitchFamily="2" charset="0"/>
                <a:sym typeface="Wingdings" panose="05000000000000000000" pitchFamily="2" charset="2"/>
              </a:rPr>
              <a:t> </a:t>
            </a:r>
            <a:r>
              <a:rPr lang="th-TH" sz="3200" dirty="0" smtClean="0">
                <a:latin typeface="supermarket" panose="02000000000000000000" pitchFamily="2" charset="0"/>
                <a:cs typeface="supermarket" panose="02000000000000000000" pitchFamily="2" charset="0"/>
                <a:sym typeface="Wingdings" panose="05000000000000000000" pitchFamily="2" charset="2"/>
              </a:rPr>
              <a:t>แก้ไข </a:t>
            </a:r>
            <a:r>
              <a:rPr lang="en-US" sz="3200" dirty="0" smtClean="0">
                <a:latin typeface="supermarket" panose="02000000000000000000" pitchFamily="2" charset="0"/>
                <a:cs typeface="supermarket" panose="02000000000000000000" pitchFamily="2" charset="0"/>
                <a:sym typeface="Wingdings" panose="05000000000000000000" pitchFamily="2" charset="2"/>
              </a:rPr>
              <a:t> </a:t>
            </a:r>
            <a:r>
              <a:rPr lang="th-TH" sz="3200" dirty="0" smtClean="0">
                <a:latin typeface="supermarket" panose="02000000000000000000" pitchFamily="2" charset="0"/>
                <a:cs typeface="supermarket" panose="02000000000000000000" pitchFamily="2" charset="0"/>
                <a:sym typeface="Wingdings" panose="05000000000000000000" pitchFamily="2" charset="2"/>
              </a:rPr>
              <a:t>ประเมินผล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th-TH" sz="4000" b="1" dirty="0" smtClean="0">
                <a:solidFill>
                  <a:srgbClr val="C00000"/>
                </a:solidFill>
                <a:latin typeface="supermarket" panose="02000000000000000000" pitchFamily="2" charset="0"/>
                <a:cs typeface="supermarket" panose="02000000000000000000" pitchFamily="2" charset="0"/>
                <a:sym typeface="Wingdings" panose="05000000000000000000" pitchFamily="2" charset="2"/>
              </a:rPr>
              <a:t>ใช้ประเมินมาตรการช่วยเหลือ </a:t>
            </a:r>
            <a:r>
              <a:rPr lang="en-US" sz="44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upermarket" panose="02000000000000000000" pitchFamily="2" charset="0"/>
                <a:cs typeface="supermarket" panose="02000000000000000000" pitchFamily="2" charset="0"/>
                <a:sym typeface="Wingdings" panose="05000000000000000000" pitchFamily="2" charset="2"/>
              </a:rPr>
              <a:t>EMS</a:t>
            </a:r>
            <a:endParaRPr lang="en-US" sz="4000" b="1" dirty="0" smtClean="0">
              <a:solidFill>
                <a:srgbClr val="C00000"/>
              </a:solidFill>
              <a:latin typeface="supermarket" panose="02000000000000000000" pitchFamily="2" charset="0"/>
              <a:cs typeface="supermarket" panose="02000000000000000000" pitchFamily="2" charset="0"/>
              <a:sym typeface="Wingdings" panose="05000000000000000000" pitchFamily="2" charset="2"/>
            </a:endParaRPr>
          </a:p>
          <a:p>
            <a:pPr marL="971550" lvl="1" indent="-514350">
              <a:buFont typeface="Wingdings" panose="05000000000000000000" pitchFamily="2" charset="2"/>
              <a:buChar char="ü"/>
            </a:pPr>
            <a:r>
              <a:rPr lang="th-TH" dirty="0" smtClean="0">
                <a:latin typeface="supermarket" panose="02000000000000000000" pitchFamily="2" charset="0"/>
                <a:cs typeface="supermarket" panose="02000000000000000000" pitchFamily="2" charset="0"/>
                <a:sym typeface="Wingdings" panose="05000000000000000000" pitchFamily="2" charset="2"/>
              </a:rPr>
              <a:t>ระยะเวลาในการแจ้ง + มาถึงจุดเกิดเหตุ</a:t>
            </a:r>
          </a:p>
          <a:p>
            <a:pPr marL="971550" lvl="1" indent="-514350">
              <a:buFont typeface="Wingdings" panose="05000000000000000000" pitchFamily="2" charset="2"/>
              <a:buChar char="ü"/>
            </a:pPr>
            <a:r>
              <a:rPr lang="th-TH" dirty="0" smtClean="0">
                <a:latin typeface="supermarket" panose="02000000000000000000" pitchFamily="2" charset="0"/>
                <a:cs typeface="supermarket" panose="02000000000000000000" pitchFamily="2" charset="0"/>
              </a:rPr>
              <a:t>การช่วยเหลือเบื้องต้น </a:t>
            </a:r>
            <a:r>
              <a:rPr lang="en-US" dirty="0" smtClean="0">
                <a:latin typeface="supermarket" panose="02000000000000000000" pitchFamily="2" charset="0"/>
                <a:cs typeface="supermarket" panose="02000000000000000000" pitchFamily="2" charset="0"/>
              </a:rPr>
              <a:t>First Aid</a:t>
            </a:r>
          </a:p>
          <a:p>
            <a:pPr marL="971550" lvl="1" indent="-514350">
              <a:buFont typeface="Wingdings" panose="05000000000000000000" pitchFamily="2" charset="2"/>
              <a:buChar char="ü"/>
            </a:pPr>
            <a:r>
              <a:rPr lang="th-TH" dirty="0" smtClean="0">
                <a:latin typeface="supermarket" panose="02000000000000000000" pitchFamily="2" charset="0"/>
                <a:cs typeface="supermarket" panose="02000000000000000000" pitchFamily="2" charset="0"/>
              </a:rPr>
              <a:t>การจัดการจุดเกิดเหตุ ให้ปลอดภัย</a:t>
            </a:r>
            <a:endParaRPr lang="en-US" dirty="0" smtClean="0">
              <a:latin typeface="supermarket" panose="02000000000000000000" pitchFamily="2" charset="0"/>
              <a:cs typeface="supermarket" panose="02000000000000000000" pitchFamily="2" charset="0"/>
            </a:endParaRP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th-TH" sz="3600" b="1" dirty="0" smtClean="0">
                <a:solidFill>
                  <a:srgbClr val="C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ตรวจจับเพื่อบังคับใช้กฎหมาย </a:t>
            </a:r>
            <a:r>
              <a:rPr lang="en-US" sz="3600" b="1" dirty="0" smtClean="0">
                <a:solidFill>
                  <a:srgbClr val="C00000"/>
                </a:solidFill>
                <a:latin typeface="supermarket" panose="02000000000000000000" pitchFamily="2" charset="0"/>
                <a:cs typeface="supermarket" panose="02000000000000000000" pitchFamily="2" charset="0"/>
                <a:sym typeface="Wingdings" panose="05000000000000000000" pitchFamily="2" charset="2"/>
              </a:rPr>
              <a:t> </a:t>
            </a:r>
            <a:r>
              <a:rPr lang="th-TH" sz="44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upermarket" panose="02000000000000000000" pitchFamily="2" charset="0"/>
                <a:cs typeface="supermarket" panose="02000000000000000000" pitchFamily="2" charset="0"/>
              </a:rPr>
              <a:t>ลดเสี่ยง</a:t>
            </a:r>
          </a:p>
          <a:p>
            <a:pPr marL="971550" lvl="1" indent="-514350">
              <a:buFont typeface="Wingdings" panose="05000000000000000000" pitchFamily="2" charset="2"/>
              <a:buChar char="ü"/>
            </a:pPr>
            <a:r>
              <a:rPr lang="th-TH" dirty="0" smtClean="0">
                <a:latin typeface="supermarket" panose="02000000000000000000" pitchFamily="2" charset="0"/>
                <a:cs typeface="supermarket" panose="02000000000000000000" pitchFamily="2" charset="0"/>
              </a:rPr>
              <a:t>ฝ่าสัญญาณไฟแดง</a:t>
            </a:r>
          </a:p>
          <a:p>
            <a:pPr marL="971550" lvl="1" indent="-514350">
              <a:buFont typeface="Wingdings" panose="05000000000000000000" pitchFamily="2" charset="2"/>
              <a:buChar char="ü"/>
            </a:pPr>
            <a: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  <a:t>ไม่คาดเข็มขัดนิรภัย </a:t>
            </a:r>
            <a:r>
              <a:rPr lang="th-TH" dirty="0" smtClean="0">
                <a:latin typeface="supermarket" panose="02000000000000000000" pitchFamily="2" charset="0"/>
                <a:cs typeface="supermarket" panose="02000000000000000000" pitchFamily="2" charset="0"/>
              </a:rPr>
              <a:t> </a:t>
            </a:r>
            <a:endParaRPr lang="th-TH" dirty="0">
              <a:latin typeface="supermarket" panose="02000000000000000000" pitchFamily="2" charset="0"/>
              <a:cs typeface="supermarket" panose="02000000000000000000" pitchFamily="2" charset="0"/>
            </a:endParaRPr>
          </a:p>
          <a:p>
            <a:pPr marL="971550" lvl="1" indent="-514350">
              <a:buFont typeface="Wingdings" panose="05000000000000000000" pitchFamily="2" charset="2"/>
              <a:buChar char="ü"/>
            </a:pPr>
            <a:r>
              <a:rPr lang="th-TH" dirty="0" smtClean="0">
                <a:latin typeface="supermarket" panose="02000000000000000000" pitchFamily="2" charset="0"/>
                <a:cs typeface="supermarket" panose="02000000000000000000" pitchFamily="2" charset="0"/>
              </a:rPr>
              <a:t>ไม่สวมหมวก , ขับเร็ว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526" t="28125" r="54737" b="15954"/>
          <a:stretch/>
        </p:blipFill>
        <p:spPr>
          <a:xfrm>
            <a:off x="1973179" y="828674"/>
            <a:ext cx="2154035" cy="1818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16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9000" t="6292" r="28700" b="7541"/>
          <a:stretch/>
        </p:blipFill>
        <p:spPr>
          <a:xfrm>
            <a:off x="536448" y="451104"/>
            <a:ext cx="4962144" cy="60648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7031" y="476250"/>
            <a:ext cx="5112427" cy="1809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08064" y="3950208"/>
            <a:ext cx="5061394" cy="2609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Down Arrow 4"/>
          <p:cNvSpPr/>
          <p:nvPr/>
        </p:nvSpPr>
        <p:spPr>
          <a:xfrm>
            <a:off x="8390381" y="2633472"/>
            <a:ext cx="1267968" cy="969264"/>
          </a:xfrm>
          <a:prstGeom prst="downArrow">
            <a:avLst>
              <a:gd name="adj1" fmla="val 19231"/>
              <a:gd name="adj2" fmla="val 355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3395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65143" y="2571495"/>
            <a:ext cx="1728321" cy="1561749"/>
          </a:xfrm>
          <a:prstGeom prst="roundRect">
            <a:avLst/>
          </a:prstGeom>
          <a:solidFill>
            <a:srgbClr val="1E4D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 </a:t>
            </a:r>
            <a:r>
              <a:rPr lang="en-US" sz="3200" dirty="0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Focus</a:t>
            </a:r>
            <a:endParaRPr lang="en-US" b="1" dirty="0" smtClean="0">
              <a:solidFill>
                <a:srgbClr val="FFFF00"/>
              </a:solidFill>
            </a:endParaRPr>
          </a:p>
          <a:p>
            <a:r>
              <a:rPr lang="th-TH" b="1" dirty="0" smtClean="0"/>
              <a:t> จุดเน้น</a:t>
            </a:r>
            <a:endParaRPr lang="th-TH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8483" y="4661025"/>
            <a:ext cx="3098925" cy="20672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ts val="2600"/>
              </a:lnSpc>
              <a:buFont typeface="+mj-lt"/>
              <a:buAutoNum type="arabicPeriod"/>
            </a:pPr>
            <a:r>
              <a:rPr lang="th-TH" sz="3200" b="1" dirty="0" smtClean="0">
                <a:solidFill>
                  <a:srgbClr val="1E4D7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เร็ว, เมา, หมวก </a:t>
            </a:r>
            <a:r>
              <a:rPr lang="en-US" sz="3200" b="1" dirty="0" smtClean="0">
                <a:solidFill>
                  <a:srgbClr val="1E4D7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belt</a:t>
            </a:r>
            <a:r>
              <a:rPr lang="th-TH" sz="3200" b="1" dirty="0" smtClean="0">
                <a:solidFill>
                  <a:srgbClr val="1E4D7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th-TH" sz="3200" b="1" dirty="0" smtClean="0">
                <a:solidFill>
                  <a:srgbClr val="1E4D7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3200" b="1" dirty="0" smtClean="0">
                <a:solidFill>
                  <a:srgbClr val="8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ใบอนุญาตขับขี่</a:t>
            </a:r>
          </a:p>
          <a:p>
            <a:pPr marL="514350" indent="-514350">
              <a:lnSpc>
                <a:spcPts val="26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3600" b="1" dirty="0">
                <a:solidFill>
                  <a:srgbClr val="C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Safe vehicle </a:t>
            </a:r>
          </a:p>
          <a:p>
            <a:pPr lvl="1">
              <a:lnSpc>
                <a:spcPts val="2600"/>
              </a:lnSpc>
            </a:pPr>
            <a:r>
              <a:rPr lang="th-TH" b="1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 จยย.</a:t>
            </a:r>
            <a:r>
              <a:rPr lang="th-TH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, รถสาธารณะ</a:t>
            </a:r>
            <a:endParaRPr lang="en-US" b="1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514350" indent="-514350">
              <a:lnSpc>
                <a:spcPts val="26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3600" b="1" dirty="0" smtClean="0">
                <a:solidFill>
                  <a:srgbClr val="C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Safe road</a:t>
            </a:r>
          </a:p>
        </p:txBody>
      </p:sp>
      <p:sp>
        <p:nvSpPr>
          <p:cNvPr id="6" name="Right Arrow 5"/>
          <p:cNvSpPr/>
          <p:nvPr/>
        </p:nvSpPr>
        <p:spPr>
          <a:xfrm rot="5400000">
            <a:off x="2998030" y="4281052"/>
            <a:ext cx="2230580" cy="955964"/>
          </a:xfrm>
          <a:prstGeom prst="rightArrow">
            <a:avLst>
              <a:gd name="adj1" fmla="val 21014"/>
              <a:gd name="adj2" fmla="val 500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Right Arrow 6"/>
          <p:cNvSpPr/>
          <p:nvPr/>
        </p:nvSpPr>
        <p:spPr>
          <a:xfrm rot="5400000">
            <a:off x="5765199" y="4281052"/>
            <a:ext cx="2230580" cy="955964"/>
          </a:xfrm>
          <a:prstGeom prst="rightArrow">
            <a:avLst>
              <a:gd name="adj1" fmla="val 21014"/>
              <a:gd name="adj2" fmla="val 500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ight Arrow 7"/>
          <p:cNvSpPr/>
          <p:nvPr/>
        </p:nvSpPr>
        <p:spPr>
          <a:xfrm rot="5400000">
            <a:off x="8645905" y="4281052"/>
            <a:ext cx="2230580" cy="955964"/>
          </a:xfrm>
          <a:prstGeom prst="rightArrow">
            <a:avLst>
              <a:gd name="adj1" fmla="val 21014"/>
              <a:gd name="adj2" fmla="val 500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Right Arrow 8"/>
          <p:cNvSpPr/>
          <p:nvPr/>
        </p:nvSpPr>
        <p:spPr>
          <a:xfrm>
            <a:off x="2127287" y="3917427"/>
            <a:ext cx="9157855" cy="955964"/>
          </a:xfrm>
          <a:prstGeom prst="rightArrow">
            <a:avLst>
              <a:gd name="adj1" fmla="val 21014"/>
              <a:gd name="adj2" fmla="val 50000"/>
            </a:avLst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Rectangle 9"/>
          <p:cNvSpPr/>
          <p:nvPr/>
        </p:nvSpPr>
        <p:spPr>
          <a:xfrm>
            <a:off x="1839158" y="2943085"/>
            <a:ext cx="1160895" cy="488595"/>
          </a:xfrm>
          <a:prstGeom prst="rect">
            <a:avLst/>
          </a:prstGeom>
          <a:solidFill>
            <a:srgbClr val="00FFFF"/>
          </a:solidFill>
        </p:spPr>
        <p:txBody>
          <a:bodyPr wrap="none">
            <a:spAutoFit/>
          </a:bodyPr>
          <a:lstStyle/>
          <a:p>
            <a:pPr>
              <a:lnSpc>
                <a:spcPts val="3000"/>
              </a:lnSpc>
            </a:pPr>
            <a:r>
              <a:rPr lang="th-TH" b="1" dirty="0" smtClean="0">
                <a:solidFill>
                  <a:srgbClr val="8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เชิงระบบ</a:t>
            </a:r>
            <a:endParaRPr lang="th-TH" b="1" dirty="0">
              <a:solidFill>
                <a:srgbClr val="80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0418" y="3967042"/>
            <a:ext cx="1423788" cy="488595"/>
          </a:xfrm>
          <a:prstGeom prst="rect">
            <a:avLst/>
          </a:prstGeom>
          <a:solidFill>
            <a:srgbClr val="00FFFF"/>
          </a:solidFill>
        </p:spPr>
        <p:txBody>
          <a:bodyPr wrap="none">
            <a:spAutoFit/>
          </a:bodyPr>
          <a:lstStyle/>
          <a:p>
            <a:pPr>
              <a:lnSpc>
                <a:spcPts val="3000"/>
              </a:lnSpc>
            </a:pPr>
            <a:r>
              <a:rPr lang="th-TH" b="1" dirty="0" smtClean="0">
                <a:solidFill>
                  <a:srgbClr val="C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เชิงประเด็น</a:t>
            </a:r>
            <a:endParaRPr lang="th-TH" b="1" dirty="0">
              <a:solidFill>
                <a:srgbClr val="C0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16789" y="2574071"/>
            <a:ext cx="3456395" cy="10926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8000" indent="-324000">
              <a:lnSpc>
                <a:spcPts val="2600"/>
              </a:lnSpc>
              <a:buFont typeface="+mj-lt"/>
              <a:buAutoNum type="arabicPeriod"/>
            </a:pPr>
            <a:r>
              <a:rPr lang="en-US" b="1" dirty="0">
                <a:solidFill>
                  <a:srgbClr val="C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Law &amp; </a:t>
            </a:r>
            <a:r>
              <a:rPr lang="en-US" b="1" dirty="0" smtClean="0">
                <a:solidFill>
                  <a:srgbClr val="C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Enforcement</a:t>
            </a:r>
          </a:p>
          <a:p>
            <a:pPr marL="288000" indent="-324000">
              <a:lnSpc>
                <a:spcPts val="2600"/>
              </a:lnSpc>
              <a:buFont typeface="+mj-lt"/>
              <a:buAutoNum type="arabicPeriod"/>
            </a:pPr>
            <a:r>
              <a:rPr lang="th-TH" b="1" dirty="0" smtClean="0">
                <a:solidFill>
                  <a:srgbClr val="C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จุดจัดการ (จว-อำเภอ-อปท)</a:t>
            </a:r>
          </a:p>
          <a:p>
            <a:pPr marL="288000" indent="-324000">
              <a:lnSpc>
                <a:spcPts val="2600"/>
              </a:lnSpc>
              <a:buFont typeface="+mj-lt"/>
              <a:buAutoNum type="arabicPeriod"/>
            </a:pPr>
            <a:r>
              <a:rPr lang="th-TH" b="1" dirty="0" smtClean="0">
                <a:solidFill>
                  <a:srgbClr val="C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มาตรการองค์กร</a:t>
            </a:r>
            <a:r>
              <a:rPr lang="en-US" b="1" dirty="0" smtClean="0">
                <a:solidFill>
                  <a:srgbClr val="C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 </a:t>
            </a:r>
            <a:endParaRPr lang="th-TH" b="1" dirty="0">
              <a:solidFill>
                <a:srgbClr val="C0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543388" y="2646480"/>
            <a:ext cx="2411238" cy="810084"/>
          </a:xfrm>
          <a:prstGeom prst="rect">
            <a:avLst/>
          </a:prstGeom>
        </p:spPr>
        <p:txBody>
          <a:bodyPr wrap="none" tIns="72000">
            <a:spAutoFit/>
          </a:bodyPr>
          <a:lstStyle/>
          <a:p>
            <a:pPr marL="514350" indent="-514350">
              <a:lnSpc>
                <a:spcPts val="2600"/>
              </a:lnSpc>
              <a:buFont typeface="+mj-lt"/>
              <a:buAutoNum type="arabicPeriod" startAt="4"/>
            </a:pPr>
            <a:r>
              <a:rPr lang="th-TH" b="1" dirty="0" smtClean="0">
                <a:solidFill>
                  <a:srgbClr val="1E4D7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สถาบัน </a:t>
            </a:r>
            <a:r>
              <a:rPr lang="en-US" b="1" dirty="0" smtClean="0">
                <a:solidFill>
                  <a:srgbClr val="1E4D7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, MIS</a:t>
            </a:r>
          </a:p>
          <a:p>
            <a:pPr marL="514350" indent="-514350">
              <a:lnSpc>
                <a:spcPts val="2600"/>
              </a:lnSpc>
              <a:buFont typeface="+mj-lt"/>
              <a:buAutoNum type="arabicPeriod" startAt="4"/>
            </a:pPr>
            <a:r>
              <a:rPr lang="th-TH" b="1" dirty="0" smtClean="0">
                <a:solidFill>
                  <a:srgbClr val="1E4D7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สื่อ + </a:t>
            </a:r>
            <a:r>
              <a:rPr lang="en-US" b="1" dirty="0" smtClean="0">
                <a:solidFill>
                  <a:srgbClr val="1E4D7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Advocate </a:t>
            </a:r>
            <a:endParaRPr lang="th-TH" b="1" dirty="0">
              <a:solidFill>
                <a:srgbClr val="1E4D78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024830" y="2646480"/>
            <a:ext cx="2622834" cy="810084"/>
          </a:xfrm>
          <a:prstGeom prst="rect">
            <a:avLst/>
          </a:prstGeom>
        </p:spPr>
        <p:txBody>
          <a:bodyPr wrap="none" tIns="72000">
            <a:spAutoFit/>
          </a:bodyPr>
          <a:lstStyle/>
          <a:p>
            <a:pPr marL="514350" indent="-514350">
              <a:lnSpc>
                <a:spcPts val="2600"/>
              </a:lnSpc>
              <a:buFont typeface="+mj-lt"/>
              <a:buAutoNum type="arabicPeriod" startAt="6"/>
            </a:pPr>
            <a:r>
              <a:rPr lang="en-US" b="1" dirty="0" smtClean="0">
                <a:solidFill>
                  <a:srgbClr val="C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Safety culture</a:t>
            </a:r>
            <a:endParaRPr lang="th-TH" b="1" dirty="0" smtClean="0">
              <a:solidFill>
                <a:srgbClr val="C0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514350" indent="-514350">
              <a:lnSpc>
                <a:spcPts val="2600"/>
              </a:lnSpc>
              <a:buFont typeface="+mj-lt"/>
              <a:buAutoNum type="arabicPeriod" startAt="6"/>
            </a:pPr>
            <a:r>
              <a:rPr lang="th-TH" b="1" dirty="0" smtClean="0">
                <a:solidFill>
                  <a:srgbClr val="C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เยียวยา </a:t>
            </a:r>
            <a:r>
              <a:rPr lang="en-US" b="1" dirty="0" smtClean="0">
                <a:solidFill>
                  <a:srgbClr val="C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- Justice </a:t>
            </a:r>
            <a:endParaRPr lang="th-TH" b="1" dirty="0">
              <a:solidFill>
                <a:srgbClr val="C0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778836" y="2943085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0502" b="768"/>
          <a:stretch/>
        </p:blipFill>
        <p:spPr>
          <a:xfrm>
            <a:off x="2195059" y="-1953"/>
            <a:ext cx="9452605" cy="237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9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566" r="12567"/>
          <a:stretch/>
        </p:blipFill>
        <p:spPr>
          <a:xfrm>
            <a:off x="152399" y="27710"/>
            <a:ext cx="11845637" cy="675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888" r="12781"/>
          <a:stretch/>
        </p:blipFill>
        <p:spPr>
          <a:xfrm>
            <a:off x="138546" y="145472"/>
            <a:ext cx="12053454" cy="661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39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353" r="12674"/>
          <a:stretch/>
        </p:blipFill>
        <p:spPr>
          <a:xfrm>
            <a:off x="110836" y="187036"/>
            <a:ext cx="11984182" cy="667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4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1363178" y="2245316"/>
            <a:ext cx="1647082" cy="1879213"/>
          </a:xfrm>
          <a:prstGeom prst="roundRect">
            <a:avLst>
              <a:gd name="adj" fmla="val 9727"/>
            </a:avLst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>
              <a:lnSpc>
                <a:spcPts val="2500"/>
              </a:lnSpc>
            </a:pPr>
            <a:endParaRPr lang="th-TH" sz="2000" b="1" dirty="0">
              <a:solidFill>
                <a:srgbClr val="80000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471678" y="3178487"/>
            <a:ext cx="1389652" cy="753117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>
              <a:lnSpc>
                <a:spcPts val="2500"/>
              </a:lnSpc>
            </a:pPr>
            <a:r>
              <a:rPr lang="th-TH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ศปถ.</a:t>
            </a:r>
          </a:p>
          <a:p>
            <a:pPr algn="ctr">
              <a:lnSpc>
                <a:spcPts val="2500"/>
              </a:lnSpc>
            </a:pPr>
            <a:r>
              <a:rPr lang="th-TH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จังหวัด</a:t>
            </a:r>
            <a:endParaRPr lang="th-TH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Right Arrow 34"/>
          <p:cNvSpPr/>
          <p:nvPr/>
        </p:nvSpPr>
        <p:spPr>
          <a:xfrm rot="5400000">
            <a:off x="1952336" y="1746704"/>
            <a:ext cx="452953" cy="438425"/>
          </a:xfrm>
          <a:prstGeom prst="rightArrow">
            <a:avLst>
              <a:gd name="adj1" fmla="val 17568"/>
              <a:gd name="adj2" fmla="val 50000"/>
            </a:avLst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6" name="Rounded Rectangle 35"/>
          <p:cNvSpPr/>
          <p:nvPr/>
        </p:nvSpPr>
        <p:spPr>
          <a:xfrm>
            <a:off x="1500906" y="2459698"/>
            <a:ext cx="1389652" cy="597814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>
              <a:lnSpc>
                <a:spcPts val="3500"/>
              </a:lnSpc>
            </a:pPr>
            <a:r>
              <a:rPr lang="th-TH" sz="3600" b="1" dirty="0" smtClean="0"/>
              <a:t>ศปถ.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356706" y="171768"/>
            <a:ext cx="776640" cy="156767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180000" rtlCol="0" anchor="ctr"/>
          <a:lstStyle/>
          <a:p>
            <a:pPr algn="ctr">
              <a:lnSpc>
                <a:spcPts val="2600"/>
              </a:lnSpc>
            </a:pPr>
            <a:r>
              <a:rPr lang="th-TH" sz="3600" b="1" dirty="0" smtClean="0">
                <a:solidFill>
                  <a:srgbClr val="FF0000"/>
                </a:solidFill>
                <a:latin typeface="Thai Sans Lite" panose="02000000000000000000" pitchFamily="2" charset="-34"/>
                <a:cs typeface="Thai Sans Lite" panose="02000000000000000000" pitchFamily="2" charset="-34"/>
              </a:rPr>
              <a:t>นโยบาย</a:t>
            </a:r>
          </a:p>
        </p:txBody>
      </p:sp>
      <p:pic>
        <p:nvPicPr>
          <p:cNvPr id="44" name="Picture 39" descr="http://logothailand.tarad.com/shop/l/logothailand/img-lib/spd_20080422134805_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47840" y="1945944"/>
            <a:ext cx="502206" cy="516008"/>
          </a:xfrm>
          <a:prstGeom prst="rect">
            <a:avLst/>
          </a:prstGeom>
          <a:noFill/>
        </p:spPr>
      </p:pic>
      <p:pic>
        <p:nvPicPr>
          <p:cNvPr id="45" name="Picture 38" descr="http://upload.wikimedia.org/wikipedia/th/7/78/%E0%B8%95%E0%B8%A3%E0%B8%B2%E0%B8%81%E0%B8%A3%E0%B8%B0%E0%B8%97%E0%B8%A3%E0%B8%A7%E0%B8%87%E0%B8%84%E0%B8%A1%E0%B8%99%E0%B8%B2%E0%B8%84%E0%B8%A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7030" y="1945944"/>
            <a:ext cx="545109" cy="539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48" t="28015" r="18459" b="3502"/>
          <a:stretch>
            <a:fillRect/>
          </a:stretch>
        </p:blipFill>
        <p:spPr bwMode="auto">
          <a:xfrm>
            <a:off x="6133358" y="1945943"/>
            <a:ext cx="527112" cy="539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ounded Rectangle 46"/>
          <p:cNvSpPr/>
          <p:nvPr/>
        </p:nvSpPr>
        <p:spPr>
          <a:xfrm>
            <a:off x="3802694" y="1879930"/>
            <a:ext cx="3140113" cy="719286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b"/>
          <a:lstStyle/>
          <a:p>
            <a:pPr algn="ctr">
              <a:lnSpc>
                <a:spcPts val="2600"/>
              </a:lnSpc>
            </a:pPr>
            <a:r>
              <a:rPr lang="en-US" sz="2000" dirty="0" smtClean="0">
                <a:solidFill>
                  <a:srgbClr val="FF0000"/>
                </a:solidFill>
              </a:rPr>
              <a:t> </a:t>
            </a:r>
            <a:endParaRPr lang="th-TH" sz="1400" dirty="0">
              <a:solidFill>
                <a:srgbClr val="FF0000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791681" y="1166840"/>
            <a:ext cx="3151125" cy="557845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>
              <a:lnSpc>
                <a:spcPts val="3400"/>
              </a:lnSpc>
            </a:pPr>
            <a:r>
              <a:rPr lang="th-TH" sz="3600" dirty="0" smtClean="0">
                <a:latin typeface="KaLaTeXa" panose="02000506040000020004" pitchFamily="50" charset="-34"/>
                <a:cs typeface="KaLaTeXa" panose="02000506040000020004" pitchFamily="50" charset="-34"/>
              </a:rPr>
              <a:t>หน่วยงานหลัก</a:t>
            </a:r>
            <a:endParaRPr lang="th-TH" sz="3600" dirty="0">
              <a:latin typeface="KaLaTeXa" panose="02000506040000020004" pitchFamily="50" charset="-34"/>
              <a:cs typeface="KaLaTeXa" panose="02000506040000020004" pitchFamily="50" charset="-34"/>
            </a:endParaRPr>
          </a:p>
        </p:txBody>
      </p:sp>
      <p:sp>
        <p:nvSpPr>
          <p:cNvPr id="51" name="Up-Down Arrow 50"/>
          <p:cNvSpPr/>
          <p:nvPr/>
        </p:nvSpPr>
        <p:spPr>
          <a:xfrm>
            <a:off x="4229218" y="2680079"/>
            <a:ext cx="245907" cy="1857512"/>
          </a:xfrm>
          <a:prstGeom prst="upDownArrow">
            <a:avLst>
              <a:gd name="adj1" fmla="val 16666"/>
              <a:gd name="adj2" fmla="val 48334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2" name="Up-Down Arrow 51"/>
          <p:cNvSpPr/>
          <p:nvPr/>
        </p:nvSpPr>
        <p:spPr>
          <a:xfrm>
            <a:off x="4915078" y="2691954"/>
            <a:ext cx="245907" cy="1857512"/>
          </a:xfrm>
          <a:prstGeom prst="upDownArrow">
            <a:avLst>
              <a:gd name="adj1" fmla="val 16666"/>
              <a:gd name="adj2" fmla="val 48334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3" name="Up-Down Arrow 52"/>
          <p:cNvSpPr/>
          <p:nvPr/>
        </p:nvSpPr>
        <p:spPr>
          <a:xfrm>
            <a:off x="5591968" y="2691954"/>
            <a:ext cx="245907" cy="1857512"/>
          </a:xfrm>
          <a:prstGeom prst="upDownArrow">
            <a:avLst>
              <a:gd name="adj1" fmla="val 16666"/>
              <a:gd name="adj2" fmla="val 48334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4" name="Up-Down Arrow 53"/>
          <p:cNvSpPr/>
          <p:nvPr/>
        </p:nvSpPr>
        <p:spPr>
          <a:xfrm>
            <a:off x="6292614" y="2680079"/>
            <a:ext cx="245907" cy="1857512"/>
          </a:xfrm>
          <a:prstGeom prst="upDownArrow">
            <a:avLst>
              <a:gd name="adj1" fmla="val 16666"/>
              <a:gd name="adj2" fmla="val 48334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Right Arrow 1"/>
          <p:cNvSpPr/>
          <p:nvPr/>
        </p:nvSpPr>
        <p:spPr>
          <a:xfrm>
            <a:off x="3784088" y="-75431"/>
            <a:ext cx="7936855" cy="1128917"/>
          </a:xfrm>
          <a:prstGeom prst="rightArrow">
            <a:avLst/>
          </a:prstGeom>
          <a:gradFill flip="none" rotWithShape="1">
            <a:gsLst>
              <a:gs pos="0">
                <a:srgbClr val="C44816">
                  <a:tint val="66000"/>
                  <a:satMod val="160000"/>
                </a:srgbClr>
              </a:gs>
              <a:gs pos="50000">
                <a:srgbClr val="C44816">
                  <a:tint val="44500"/>
                  <a:satMod val="160000"/>
                </a:srgbClr>
              </a:gs>
              <a:gs pos="100000">
                <a:srgbClr val="C44816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dirty="0" smtClean="0">
                <a:solidFill>
                  <a:srgbClr val="800000"/>
                </a:solidFill>
                <a:latin typeface="Thai Sans Lite" panose="02000000000000000000" pitchFamily="2" charset="-34"/>
                <a:cs typeface="Thai Sans Lite" panose="02000000000000000000" pitchFamily="2" charset="-34"/>
              </a:rPr>
              <a:t>การผลักดัน </a:t>
            </a:r>
            <a:r>
              <a:rPr lang="en-US" sz="3600" dirty="0" smtClean="0">
                <a:solidFill>
                  <a:srgbClr val="800000"/>
                </a:solidFill>
                <a:latin typeface="Thai Sans Lite" panose="02000000000000000000" pitchFamily="2" charset="-34"/>
                <a:cs typeface="Thai Sans Lite" panose="02000000000000000000" pitchFamily="2" charset="-34"/>
              </a:rPr>
              <a:t>Implement </a:t>
            </a:r>
            <a:r>
              <a:rPr lang="th-TH" sz="3600" dirty="0" smtClean="0">
                <a:solidFill>
                  <a:srgbClr val="800000"/>
                </a:solidFill>
                <a:latin typeface="Thai Sans Lite" panose="02000000000000000000" pitchFamily="2" charset="-34"/>
                <a:cs typeface="Thai Sans Lite" panose="02000000000000000000" pitchFamily="2" charset="-34"/>
              </a:rPr>
              <a:t>ความปลอดภัยทางถนน</a:t>
            </a:r>
            <a:endParaRPr lang="th-TH" sz="3600" dirty="0">
              <a:solidFill>
                <a:srgbClr val="800000"/>
              </a:solidFill>
              <a:latin typeface="Thai Sans Lite" panose="02000000000000000000" pitchFamily="2" charset="-34"/>
              <a:cs typeface="Thai Sans Lite" panose="02000000000000000000" pitchFamily="2" charset="-34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394012" y="130126"/>
            <a:ext cx="1647082" cy="1524889"/>
          </a:xfrm>
          <a:prstGeom prst="roundRect">
            <a:avLst>
              <a:gd name="adj" fmla="val 9727"/>
            </a:avLst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>
              <a:lnSpc>
                <a:spcPts val="2500"/>
              </a:lnSpc>
            </a:pPr>
            <a:endParaRPr lang="th-TH" sz="2000" b="1" dirty="0">
              <a:solidFill>
                <a:srgbClr val="800000"/>
              </a:solidFill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1508639" y="931482"/>
            <a:ext cx="1389652" cy="597814"/>
          </a:xfrm>
          <a:prstGeom prst="roundRect">
            <a:avLst/>
          </a:prstGeom>
          <a:blipFill>
            <a:blip r:embed="rId9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>
              <a:lnSpc>
                <a:spcPts val="3500"/>
              </a:lnSpc>
            </a:pPr>
            <a:r>
              <a:rPr lang="th-TH" sz="3600" b="1" dirty="0" smtClean="0"/>
              <a:t>นปถ.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1530136" y="206325"/>
            <a:ext cx="1389652" cy="597814"/>
          </a:xfrm>
          <a:prstGeom prst="roundRect">
            <a:avLst/>
          </a:prstGeom>
          <a:blipFill>
            <a:blip r:embed="rId9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>
              <a:lnSpc>
                <a:spcPts val="3500"/>
              </a:lnSpc>
            </a:pPr>
            <a:r>
              <a:rPr lang="th-TH" sz="3600" b="1" dirty="0" smtClean="0"/>
              <a:t>รัฐบาล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3918665" y="3200187"/>
            <a:ext cx="3085101" cy="970062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ctr"/>
          <a:lstStyle/>
          <a:p>
            <a:pPr algn="ctr">
              <a:lnSpc>
                <a:spcPts val="2600"/>
              </a:lnSpc>
            </a:pPr>
            <a:r>
              <a:rPr lang="th-TH" b="1" dirty="0" smtClean="0">
                <a:solidFill>
                  <a:srgbClr val="FF0000"/>
                </a:solidFill>
                <a:latin typeface="KaLaTeXa" panose="02000506040000020004" pitchFamily="50" charset="-34"/>
                <a:cs typeface="KaLaTeXa" panose="02000506040000020004" pitchFamily="50" charset="-34"/>
              </a:rPr>
              <a:t>บูรณาการ ทิศทาง เป้าหมาย </a:t>
            </a:r>
            <a:r>
              <a:rPr lang="th-TH" sz="3200" b="1" u="sng" dirty="0" smtClean="0">
                <a:solidFill>
                  <a:schemeClr val="tx1"/>
                </a:solidFill>
                <a:latin typeface="KaLaTeXa" panose="02000506040000020004" pitchFamily="50" charset="-34"/>
                <a:cs typeface="KaLaTeXa" panose="02000506040000020004" pitchFamily="50" charset="-34"/>
              </a:rPr>
              <a:t>งบประมาณ</a:t>
            </a:r>
            <a:r>
              <a:rPr lang="th-TH" sz="3200" b="1" dirty="0" smtClean="0">
                <a:solidFill>
                  <a:schemeClr val="tx1"/>
                </a:solidFill>
                <a:latin typeface="KaLaTeXa" panose="02000506040000020004" pitchFamily="50" charset="-34"/>
                <a:cs typeface="KaLaTeXa" panose="02000506040000020004" pitchFamily="50" charset="-34"/>
              </a:rPr>
              <a:t> </a:t>
            </a:r>
            <a:r>
              <a:rPr lang="th-TH" b="1" dirty="0" smtClean="0">
                <a:solidFill>
                  <a:srgbClr val="FF0000"/>
                </a:solidFill>
                <a:latin typeface="KaLaTeXa" panose="02000506040000020004" pitchFamily="50" charset="-34"/>
                <a:cs typeface="KaLaTeXa" panose="02000506040000020004" pitchFamily="50" charset="-34"/>
              </a:rPr>
              <a:t>กำกับติดตาม ประเมิน</a:t>
            </a:r>
            <a:endParaRPr lang="th-TH" sz="1800" b="1" dirty="0">
              <a:solidFill>
                <a:srgbClr val="FF0000"/>
              </a:solidFill>
              <a:latin typeface="KaLaTeXa" panose="02000506040000020004" pitchFamily="50" charset="-34"/>
              <a:cs typeface="KaLaTeXa" panose="02000506040000020004" pitchFamily="50" charset="-34"/>
            </a:endParaRPr>
          </a:p>
        </p:txBody>
      </p:sp>
      <p:sp>
        <p:nvSpPr>
          <p:cNvPr id="86" name="Right Arrow 85"/>
          <p:cNvSpPr/>
          <p:nvPr/>
        </p:nvSpPr>
        <p:spPr>
          <a:xfrm rot="5400000">
            <a:off x="-1585080" y="3879308"/>
            <a:ext cx="4592521" cy="593767"/>
          </a:xfrm>
          <a:prstGeom prst="rightArrow">
            <a:avLst>
              <a:gd name="adj1" fmla="val 21358"/>
              <a:gd name="adj2" fmla="val 29314"/>
            </a:avLst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7" name="Rounded Rectangle 86"/>
          <p:cNvSpPr/>
          <p:nvPr/>
        </p:nvSpPr>
        <p:spPr>
          <a:xfrm>
            <a:off x="301129" y="2200124"/>
            <a:ext cx="776640" cy="1990876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8100000" scaled="1"/>
            <a:tileRect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>
              <a:lnSpc>
                <a:spcPts val="2600"/>
              </a:lnSpc>
            </a:pPr>
            <a:r>
              <a:rPr lang="th-TH" b="1" dirty="0" smtClean="0">
                <a:solidFill>
                  <a:srgbClr val="FF0000"/>
                </a:solidFill>
                <a:latin typeface="Thai Sans Lite" panose="02000000000000000000" pitchFamily="2" charset="-34"/>
                <a:cs typeface="Thai Sans Lite" panose="02000000000000000000" pitchFamily="2" charset="-34"/>
              </a:rPr>
              <a:t>อำ</a:t>
            </a:r>
          </a:p>
          <a:p>
            <a:pPr algn="ctr">
              <a:lnSpc>
                <a:spcPts val="2600"/>
              </a:lnSpc>
            </a:pPr>
            <a:r>
              <a:rPr lang="th-TH" b="1" dirty="0" smtClean="0">
                <a:solidFill>
                  <a:srgbClr val="FF0000"/>
                </a:solidFill>
                <a:latin typeface="Thai Sans Lite" panose="02000000000000000000" pitchFamily="2" charset="-34"/>
                <a:cs typeface="Thai Sans Lite" panose="02000000000000000000" pitchFamily="2" charset="-34"/>
              </a:rPr>
              <a:t>นวย</a:t>
            </a:r>
          </a:p>
          <a:p>
            <a:pPr algn="ctr">
              <a:lnSpc>
                <a:spcPts val="2600"/>
              </a:lnSpc>
            </a:pPr>
            <a:r>
              <a:rPr lang="th-TH" b="1" dirty="0" smtClean="0">
                <a:solidFill>
                  <a:srgbClr val="FF0000"/>
                </a:solidFill>
                <a:latin typeface="Thai Sans Lite" panose="02000000000000000000" pitchFamily="2" charset="-34"/>
                <a:cs typeface="Thai Sans Lite" panose="02000000000000000000" pitchFamily="2" charset="-34"/>
              </a:rPr>
              <a:t>การ</a:t>
            </a:r>
            <a:endParaRPr lang="th-TH" sz="1800" b="1" dirty="0">
              <a:solidFill>
                <a:srgbClr val="FF0000"/>
              </a:solidFill>
              <a:latin typeface="Thai Sans Lite" panose="02000000000000000000" pitchFamily="2" charset="-34"/>
              <a:cs typeface="Thai Sans Lite" panose="02000000000000000000" pitchFamily="2" charset="-34"/>
            </a:endParaRPr>
          </a:p>
        </p:txBody>
      </p:sp>
      <p:sp>
        <p:nvSpPr>
          <p:cNvPr id="88" name="Rounded Rectangle 87"/>
          <p:cNvSpPr/>
          <p:nvPr/>
        </p:nvSpPr>
        <p:spPr>
          <a:xfrm>
            <a:off x="301129" y="4481300"/>
            <a:ext cx="776640" cy="1477539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>
              <a:lnSpc>
                <a:spcPts val="2600"/>
              </a:lnSpc>
            </a:pPr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ai Sans Lite" panose="02000000000000000000" pitchFamily="2" charset="-34"/>
                <a:cs typeface="Thai Sans Lite" panose="02000000000000000000" pitchFamily="2" charset="-34"/>
              </a:rPr>
              <a:t>ปฏิ</a:t>
            </a:r>
          </a:p>
          <a:p>
            <a:pPr algn="ctr">
              <a:lnSpc>
                <a:spcPts val="2600"/>
              </a:lnSpc>
            </a:pPr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ai Sans Lite" panose="02000000000000000000" pitchFamily="2" charset="-34"/>
                <a:cs typeface="Thai Sans Lite" panose="02000000000000000000" pitchFamily="2" charset="-34"/>
              </a:rPr>
              <a:t>บัติการ</a:t>
            </a:r>
            <a:endParaRPr lang="th-TH" sz="1800" b="1" dirty="0">
              <a:solidFill>
                <a:schemeClr val="tx1">
                  <a:lumMod val="95000"/>
                  <a:lumOff val="5000"/>
                </a:schemeClr>
              </a:solidFill>
              <a:latin typeface="Thai Sans Lite" panose="02000000000000000000" pitchFamily="2" charset="-34"/>
              <a:cs typeface="Thai Sans Lite" panose="02000000000000000000" pitchFamily="2" charset="-34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1347938" y="4256995"/>
            <a:ext cx="1647082" cy="2136187"/>
          </a:xfrm>
          <a:prstGeom prst="roundRect">
            <a:avLst>
              <a:gd name="adj" fmla="val 9727"/>
            </a:avLst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>
              <a:lnSpc>
                <a:spcPts val="2500"/>
              </a:lnSpc>
            </a:pPr>
            <a:endParaRPr lang="th-TH" sz="2000" b="1" dirty="0">
              <a:solidFill>
                <a:srgbClr val="800000"/>
              </a:solidFill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1455859" y="4404870"/>
            <a:ext cx="1389652" cy="861395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>
              <a:lnSpc>
                <a:spcPts val="2500"/>
              </a:lnSpc>
            </a:pPr>
            <a:r>
              <a:rPr lang="th-TH" sz="3200" b="1" dirty="0" smtClean="0"/>
              <a:t>ศปถ.</a:t>
            </a:r>
          </a:p>
          <a:p>
            <a:pPr algn="ctr">
              <a:lnSpc>
                <a:spcPts val="2500"/>
              </a:lnSpc>
            </a:pPr>
            <a:r>
              <a:rPr lang="th-TH" sz="3200" b="1" dirty="0" smtClean="0"/>
              <a:t>อำเภอ </a:t>
            </a:r>
            <a:endParaRPr lang="th-TH" sz="3200" b="1" dirty="0">
              <a:solidFill>
                <a:srgbClr val="FFFF00"/>
              </a:solidFill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1455859" y="5395722"/>
            <a:ext cx="1389652" cy="861395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>
              <a:lnSpc>
                <a:spcPts val="2000"/>
              </a:lnSpc>
            </a:pPr>
            <a:r>
              <a:rPr lang="th-TH" sz="3600" b="1" dirty="0" smtClean="0">
                <a:solidFill>
                  <a:srgbClr val="480000"/>
                </a:solidFill>
              </a:rPr>
              <a:t>ศปถ.</a:t>
            </a:r>
          </a:p>
          <a:p>
            <a:pPr algn="ctr">
              <a:lnSpc>
                <a:spcPts val="2000"/>
              </a:lnSpc>
            </a:pPr>
            <a:r>
              <a:rPr lang="th-TH" sz="3600" b="1" dirty="0" smtClean="0">
                <a:solidFill>
                  <a:srgbClr val="480000"/>
                </a:solidFill>
              </a:rPr>
              <a:t>อปท.</a:t>
            </a:r>
            <a:endParaRPr lang="th-TH" sz="3600" b="1" dirty="0">
              <a:solidFill>
                <a:srgbClr val="480000"/>
              </a:solidFill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7889676" y="2070473"/>
            <a:ext cx="2912542" cy="101282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88000" bIns="252000" rtlCol="0" anchor="ctr"/>
          <a:lstStyle/>
          <a:p>
            <a:pPr algn="ctr">
              <a:lnSpc>
                <a:spcPts val="2500"/>
              </a:lnSpc>
            </a:pPr>
            <a:r>
              <a:rPr lang="th-TH" sz="3200" b="1" spc="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ai Sans Lite" panose="02000000000000000000" pitchFamily="2" charset="-34"/>
                <a:cs typeface="Thai Sans Lite" panose="02000000000000000000" pitchFamily="2" charset="-34"/>
              </a:rPr>
              <a:t>แผนบูรณาการ</a:t>
            </a:r>
          </a:p>
          <a:p>
            <a:pPr algn="ctr">
              <a:lnSpc>
                <a:spcPts val="2500"/>
              </a:lnSpc>
              <a:spcBef>
                <a:spcPts val="1200"/>
              </a:spcBef>
            </a:pPr>
            <a:r>
              <a:rPr lang="th-TH" sz="40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hai Sans Lite" panose="02000000000000000000" pitchFamily="2" charset="-34"/>
                <a:cs typeface="Thai Sans Lite" panose="02000000000000000000" pitchFamily="2" charset="-34"/>
              </a:rPr>
              <a:t>ต้องทำร่วมกัน</a:t>
            </a:r>
            <a:endParaRPr lang="th-TH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hai Sans Lite" panose="02000000000000000000" pitchFamily="2" charset="-34"/>
              <a:cs typeface="Thai Sans Lite" panose="02000000000000000000" pitchFamily="2" charset="-34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7627831" y="2273779"/>
            <a:ext cx="502763" cy="54471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ctr"/>
          <a:lstStyle/>
          <a:p>
            <a:pPr algn="ctr"/>
            <a:r>
              <a:rPr lang="en-US" sz="3600" b="1" dirty="0" smtClean="0"/>
              <a:t>B</a:t>
            </a:r>
            <a:endParaRPr lang="th-TH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638400" y="5568928"/>
            <a:ext cx="3529303" cy="1033717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txBody>
          <a:bodyPr wrap="square" tIns="216000" rtlCol="0" anchor="ctr">
            <a:spAutoFit/>
          </a:bodyPr>
          <a:lstStyle/>
          <a:p>
            <a:pPr algn="r">
              <a:lnSpc>
                <a:spcPts val="3000"/>
              </a:lnSpc>
            </a:pPr>
            <a:r>
              <a:rPr lang="th-TH" sz="3200" dirty="0" smtClean="0"/>
              <a:t>ซ่อมสร้างทาง </a:t>
            </a:r>
          </a:p>
          <a:p>
            <a:pPr algn="r">
              <a:lnSpc>
                <a:spcPts val="3000"/>
              </a:lnSpc>
            </a:pPr>
            <a:r>
              <a:rPr lang="th-TH" sz="3200" dirty="0" smtClean="0"/>
              <a:t>ขีดสีตีเส้น  ด่านเมาขับ </a:t>
            </a:r>
            <a:r>
              <a:rPr lang="en-US" sz="3200" dirty="0" smtClean="0"/>
              <a:t>EMS</a:t>
            </a:r>
            <a:endParaRPr lang="th-TH" sz="3200" dirty="0" smtClean="0"/>
          </a:p>
        </p:txBody>
      </p:sp>
      <p:sp>
        <p:nvSpPr>
          <p:cNvPr id="74" name="TextBox 73"/>
          <p:cNvSpPr txBox="1"/>
          <p:nvPr/>
        </p:nvSpPr>
        <p:spPr>
          <a:xfrm>
            <a:off x="7886372" y="3318900"/>
            <a:ext cx="4219302" cy="954107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th-TH" b="1" spc="-150" dirty="0" smtClean="0">
                <a:solidFill>
                  <a:srgbClr val="C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 รถนักเรียน, หมวก</a:t>
            </a:r>
            <a:r>
              <a:rPr lang="en-US" b="1" spc="-150" dirty="0" smtClean="0">
                <a:solidFill>
                  <a:srgbClr val="C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100 %</a:t>
            </a:r>
            <a:endParaRPr lang="th-TH" b="1" spc="-150" dirty="0" smtClean="0">
              <a:solidFill>
                <a:srgbClr val="C00000"/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  <a:p>
            <a:r>
              <a:rPr lang="th-TH" b="1" spc="-150" dirty="0" smtClean="0">
                <a:solidFill>
                  <a:srgbClr val="C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 ปิด </a:t>
            </a:r>
            <a:r>
              <a:rPr lang="en-US" b="1" spc="-150" dirty="0" smtClean="0">
                <a:solidFill>
                  <a:srgbClr val="C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U turn, </a:t>
            </a:r>
            <a:r>
              <a:rPr lang="th-TH" b="1" spc="-150" dirty="0" smtClean="0">
                <a:solidFill>
                  <a:srgbClr val="C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ตัดต้นไม้ใหญ่ริมทาง</a:t>
            </a:r>
          </a:p>
        </p:txBody>
      </p:sp>
      <p:pic>
        <p:nvPicPr>
          <p:cNvPr id="75" name="Picture 8" descr="http://img.tlcdn1.com/news/2015/02/p19etco9tpddrlnev8b6oi1c123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6942" y="2643973"/>
            <a:ext cx="1143012" cy="11653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75" descr="down arrow purple blue gradient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10011070" flipH="1">
            <a:off x="6700534" y="2753796"/>
            <a:ext cx="1112256" cy="1021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" name="Rounded Rectangle 76"/>
          <p:cNvSpPr/>
          <p:nvPr/>
        </p:nvSpPr>
        <p:spPr>
          <a:xfrm>
            <a:off x="3525824" y="4847403"/>
            <a:ext cx="1511978" cy="94558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>
              <a:lnSpc>
                <a:spcPts val="2500"/>
              </a:lnSpc>
            </a:pPr>
            <a:r>
              <a:rPr lang="th-TH" sz="3600" b="1" spc="-150" dirty="0" smtClean="0">
                <a:solidFill>
                  <a:srgbClr val="480000"/>
                </a:solidFill>
              </a:rPr>
              <a:t>แผนปกติ</a:t>
            </a:r>
            <a:endParaRPr lang="th-TH" sz="3600" b="1" spc="-150" dirty="0">
              <a:solidFill>
                <a:srgbClr val="480000"/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>
            <a:off x="3331072" y="4632532"/>
            <a:ext cx="396240" cy="53822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</a:t>
            </a:r>
            <a:endParaRPr lang="th-TH" b="1" dirty="0"/>
          </a:p>
        </p:txBody>
      </p:sp>
      <p:sp>
        <p:nvSpPr>
          <p:cNvPr id="79" name="Right Arrow 78"/>
          <p:cNvSpPr/>
          <p:nvPr/>
        </p:nvSpPr>
        <p:spPr>
          <a:xfrm>
            <a:off x="5140162" y="4627515"/>
            <a:ext cx="2267344" cy="1128917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h-TH" spc="-150" dirty="0" smtClean="0">
                <a:solidFill>
                  <a:schemeClr val="tx1"/>
                </a:solidFill>
                <a:latin typeface="Thai Sans Lite" panose="02000000000000000000" pitchFamily="2" charset="-34"/>
                <a:cs typeface="Thai Sans Lite" panose="02000000000000000000" pitchFamily="2" charset="-34"/>
              </a:rPr>
              <a:t>แต่ละหน่วยทำได้เอง</a:t>
            </a:r>
            <a:endParaRPr lang="th-TH" spc="-150" dirty="0">
              <a:solidFill>
                <a:schemeClr val="tx1"/>
              </a:solidFill>
              <a:latin typeface="Thai Sans Lite" panose="02000000000000000000" pitchFamily="2" charset="-34"/>
              <a:cs typeface="Thai Sans Lite" panose="02000000000000000000" pitchFamily="2" charset="-34"/>
            </a:endParaRPr>
          </a:p>
        </p:txBody>
      </p:sp>
      <p:pic>
        <p:nvPicPr>
          <p:cNvPr id="89" name="Picture 88">
            <a:hlinkClick r:id="rId13" action="ppaction://hlinkfile"/>
          </p:cNvPr>
          <p:cNvPicPr>
            <a:picLocks noChangeAspect="1"/>
          </p:cNvPicPr>
          <p:nvPr/>
        </p:nvPicPr>
        <p:blipFill rotWithShape="1">
          <a:blip r:embed="rId14"/>
          <a:srcRect l="20424" t="23090" r="44790" b="27979"/>
          <a:stretch/>
        </p:blipFill>
        <p:spPr>
          <a:xfrm>
            <a:off x="9996023" y="4594570"/>
            <a:ext cx="1345007" cy="13642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3" name="Right Arrow 92"/>
          <p:cNvSpPr/>
          <p:nvPr/>
        </p:nvSpPr>
        <p:spPr>
          <a:xfrm>
            <a:off x="8954528" y="5351280"/>
            <a:ext cx="1435745" cy="593767"/>
          </a:xfrm>
          <a:prstGeom prst="rightArrow">
            <a:avLst>
              <a:gd name="adj1" fmla="val 21358"/>
              <a:gd name="adj2" fmla="val 293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94" name="Picture 93"/>
          <p:cNvPicPr>
            <a:picLocks noChangeAspect="1"/>
          </p:cNvPicPr>
          <p:nvPr/>
        </p:nvPicPr>
        <p:blipFill rotWithShape="1">
          <a:blip r:embed="rId15"/>
          <a:srcRect l="35294" t="37153" r="27549" b="19792"/>
          <a:stretch/>
        </p:blipFill>
        <p:spPr>
          <a:xfrm>
            <a:off x="7819831" y="4562239"/>
            <a:ext cx="1879130" cy="1910211"/>
          </a:xfrm>
          <a:prstGeom prst="rect">
            <a:avLst/>
          </a:prstGeom>
        </p:spPr>
      </p:pic>
      <p:pic>
        <p:nvPicPr>
          <p:cNvPr id="95" name="Picture 94" descr="down arrow purple blue gradient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9990378" flipH="1">
            <a:off x="2845982" y="3658420"/>
            <a:ext cx="1201079" cy="897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" name="Picture 95" descr="down arrow purple blue gradient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12841179" flipH="1">
            <a:off x="2850602" y="2721844"/>
            <a:ext cx="1288219" cy="697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41" descr="http://www.rd1677.com/backoffice/PicUpdate/79363.jpg"/>
          <p:cNvPicPr>
            <a:picLocks noChangeAspect="1" noChangeArrowheads="1"/>
          </p:cNvPicPr>
          <p:nvPr/>
        </p:nvPicPr>
        <p:blipFill rotWithShape="1">
          <a:blip r:embed="rId16" cstate="print"/>
          <a:srcRect l="17404" r="16244"/>
          <a:stretch/>
        </p:blipFill>
        <p:spPr bwMode="auto">
          <a:xfrm>
            <a:off x="2606426" y="1192825"/>
            <a:ext cx="709449" cy="719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Picture 49" descr="down arrow purple blue gradient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12841179" flipH="1">
            <a:off x="2850603" y="725442"/>
            <a:ext cx="1288219" cy="697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7"/>
          <a:srcRect l="5927" t="35022" r="55119" b="12177"/>
          <a:stretch/>
        </p:blipFill>
        <p:spPr>
          <a:xfrm>
            <a:off x="4096463" y="1986282"/>
            <a:ext cx="496124" cy="504358"/>
          </a:xfrm>
          <a:prstGeom prst="rect">
            <a:avLst/>
          </a:prstGeom>
        </p:spPr>
      </p:pic>
      <p:pic>
        <p:nvPicPr>
          <p:cNvPr id="56" name="Picture 55">
            <a:hlinkClick r:id="rId18" action="ppaction://hlinkfile"/>
          </p:cNvPr>
          <p:cNvPicPr>
            <a:picLocks noChangeAspect="1"/>
          </p:cNvPicPr>
          <p:nvPr/>
        </p:nvPicPr>
        <p:blipFill rotWithShape="1">
          <a:blip r:embed="rId19"/>
          <a:srcRect l="20448" t="11284" r="26274" b="9375"/>
          <a:stretch/>
        </p:blipFill>
        <p:spPr>
          <a:xfrm>
            <a:off x="10687335" y="5607309"/>
            <a:ext cx="1294632" cy="995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188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35" grpId="0" animBg="1"/>
      <p:bldP spid="36" grpId="0" animBg="1"/>
      <p:bldP spid="60" grpId="0" animBg="1"/>
      <p:bldP spid="86" grpId="0" animBg="1"/>
      <p:bldP spid="87" grpId="0" animBg="1"/>
      <p:bldP spid="88" grpId="0" animBg="1"/>
      <p:bldP spid="58" grpId="0" animBg="1"/>
      <p:bldP spid="63" grpId="0" animBg="1"/>
      <p:bldP spid="64" grpId="0" animBg="1"/>
      <p:bldP spid="66" grpId="0" animBg="1"/>
      <p:bldP spid="69" grpId="0" animBg="1"/>
      <p:bldP spid="74" grpId="0" animBg="1"/>
      <p:bldP spid="9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363178" y="2245316"/>
            <a:ext cx="1647082" cy="1879213"/>
          </a:xfrm>
          <a:prstGeom prst="roundRect">
            <a:avLst>
              <a:gd name="adj" fmla="val 9727"/>
            </a:avLst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>
              <a:lnSpc>
                <a:spcPts val="2500"/>
              </a:lnSpc>
            </a:pPr>
            <a:endParaRPr lang="th-TH" sz="2000" b="1" dirty="0">
              <a:solidFill>
                <a:srgbClr val="80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471678" y="3178487"/>
            <a:ext cx="1389652" cy="753117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>
              <a:lnSpc>
                <a:spcPts val="2500"/>
              </a:lnSpc>
            </a:pPr>
            <a:r>
              <a:rPr lang="th-TH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ศปถ.</a:t>
            </a:r>
          </a:p>
          <a:p>
            <a:pPr algn="ctr">
              <a:lnSpc>
                <a:spcPts val="2500"/>
              </a:lnSpc>
            </a:pPr>
            <a:r>
              <a:rPr lang="th-TH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จังหวัด</a:t>
            </a:r>
            <a:endParaRPr lang="th-TH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 rot="5400000">
            <a:off x="1952336" y="1746704"/>
            <a:ext cx="452953" cy="438425"/>
          </a:xfrm>
          <a:prstGeom prst="rightArrow">
            <a:avLst>
              <a:gd name="adj1" fmla="val 17568"/>
              <a:gd name="adj2" fmla="val 50000"/>
            </a:avLst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Rounded Rectangle 8"/>
          <p:cNvSpPr/>
          <p:nvPr/>
        </p:nvSpPr>
        <p:spPr>
          <a:xfrm>
            <a:off x="1500906" y="2459698"/>
            <a:ext cx="1389652" cy="597814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>
              <a:lnSpc>
                <a:spcPts val="3500"/>
              </a:lnSpc>
            </a:pPr>
            <a:r>
              <a:rPr lang="th-TH" sz="3600" b="1" dirty="0" smtClean="0"/>
              <a:t>ศปถ.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56706" y="171768"/>
            <a:ext cx="776640" cy="156767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180000" rtlCol="0" anchor="ctr"/>
          <a:lstStyle/>
          <a:p>
            <a:pPr algn="ctr">
              <a:lnSpc>
                <a:spcPts val="2600"/>
              </a:lnSpc>
            </a:pPr>
            <a:r>
              <a:rPr lang="th-TH" sz="3600" b="1" dirty="0" smtClean="0">
                <a:solidFill>
                  <a:srgbClr val="FF0000"/>
                </a:solidFill>
                <a:latin typeface="Thai Sans Lite" panose="02000000000000000000" pitchFamily="2" charset="-34"/>
                <a:cs typeface="Thai Sans Lite" panose="02000000000000000000" pitchFamily="2" charset="-34"/>
              </a:rPr>
              <a:t>นโยบาย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394012" y="130126"/>
            <a:ext cx="1647082" cy="1524889"/>
          </a:xfrm>
          <a:prstGeom prst="roundRect">
            <a:avLst>
              <a:gd name="adj" fmla="val 9727"/>
            </a:avLst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>
              <a:lnSpc>
                <a:spcPts val="2500"/>
              </a:lnSpc>
            </a:pPr>
            <a:endParaRPr lang="th-TH" sz="2000" b="1" dirty="0">
              <a:solidFill>
                <a:srgbClr val="80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508639" y="931482"/>
            <a:ext cx="1389652" cy="597814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>
              <a:lnSpc>
                <a:spcPts val="3500"/>
              </a:lnSpc>
            </a:pPr>
            <a:r>
              <a:rPr lang="th-TH" sz="3600" b="1" dirty="0" smtClean="0"/>
              <a:t>นปถ.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530136" y="206325"/>
            <a:ext cx="1389652" cy="597814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>
              <a:lnSpc>
                <a:spcPts val="3500"/>
              </a:lnSpc>
            </a:pPr>
            <a:r>
              <a:rPr lang="th-TH" sz="3600" b="1" dirty="0" smtClean="0"/>
              <a:t>รัฐบาล</a:t>
            </a:r>
          </a:p>
        </p:txBody>
      </p:sp>
      <p:sp>
        <p:nvSpPr>
          <p:cNvPr id="14" name="Right Arrow 13"/>
          <p:cNvSpPr/>
          <p:nvPr/>
        </p:nvSpPr>
        <p:spPr>
          <a:xfrm rot="5400000">
            <a:off x="-1585080" y="3879308"/>
            <a:ext cx="4592521" cy="593767"/>
          </a:xfrm>
          <a:prstGeom prst="rightArrow">
            <a:avLst>
              <a:gd name="adj1" fmla="val 21358"/>
              <a:gd name="adj2" fmla="val 29314"/>
            </a:avLst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Rounded Rectangle 14"/>
          <p:cNvSpPr/>
          <p:nvPr/>
        </p:nvSpPr>
        <p:spPr>
          <a:xfrm>
            <a:off x="301129" y="2200124"/>
            <a:ext cx="776640" cy="1990876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8100000" scaled="1"/>
            <a:tileRect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>
              <a:lnSpc>
                <a:spcPts val="2600"/>
              </a:lnSpc>
            </a:pPr>
            <a:r>
              <a:rPr lang="th-TH" b="1" dirty="0" smtClean="0">
                <a:solidFill>
                  <a:srgbClr val="FF0000"/>
                </a:solidFill>
                <a:latin typeface="Thai Sans Lite" panose="02000000000000000000" pitchFamily="2" charset="-34"/>
                <a:cs typeface="Thai Sans Lite" panose="02000000000000000000" pitchFamily="2" charset="-34"/>
              </a:rPr>
              <a:t>อำ</a:t>
            </a:r>
          </a:p>
          <a:p>
            <a:pPr algn="ctr">
              <a:lnSpc>
                <a:spcPts val="2600"/>
              </a:lnSpc>
            </a:pPr>
            <a:r>
              <a:rPr lang="th-TH" b="1" dirty="0" smtClean="0">
                <a:solidFill>
                  <a:srgbClr val="FF0000"/>
                </a:solidFill>
                <a:latin typeface="Thai Sans Lite" panose="02000000000000000000" pitchFamily="2" charset="-34"/>
                <a:cs typeface="Thai Sans Lite" panose="02000000000000000000" pitchFamily="2" charset="-34"/>
              </a:rPr>
              <a:t>นวย</a:t>
            </a:r>
          </a:p>
          <a:p>
            <a:pPr algn="ctr">
              <a:lnSpc>
                <a:spcPts val="2600"/>
              </a:lnSpc>
            </a:pPr>
            <a:r>
              <a:rPr lang="th-TH" b="1" dirty="0" smtClean="0">
                <a:solidFill>
                  <a:srgbClr val="FF0000"/>
                </a:solidFill>
                <a:latin typeface="Thai Sans Lite" panose="02000000000000000000" pitchFamily="2" charset="-34"/>
                <a:cs typeface="Thai Sans Lite" panose="02000000000000000000" pitchFamily="2" charset="-34"/>
              </a:rPr>
              <a:t>การ</a:t>
            </a:r>
            <a:endParaRPr lang="th-TH" sz="1800" b="1" dirty="0">
              <a:solidFill>
                <a:srgbClr val="FF0000"/>
              </a:solidFill>
              <a:latin typeface="Thai Sans Lite" panose="02000000000000000000" pitchFamily="2" charset="-34"/>
              <a:cs typeface="Thai Sans Lite" panose="02000000000000000000" pitchFamily="2" charset="-34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01129" y="4481300"/>
            <a:ext cx="776640" cy="1477539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>
              <a:lnSpc>
                <a:spcPts val="2600"/>
              </a:lnSpc>
            </a:pPr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ai Sans Lite" panose="02000000000000000000" pitchFamily="2" charset="-34"/>
                <a:cs typeface="Thai Sans Lite" panose="02000000000000000000" pitchFamily="2" charset="-34"/>
              </a:rPr>
              <a:t>ปฏิ</a:t>
            </a:r>
          </a:p>
          <a:p>
            <a:pPr algn="ctr">
              <a:lnSpc>
                <a:spcPts val="2600"/>
              </a:lnSpc>
            </a:pPr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ai Sans Lite" panose="02000000000000000000" pitchFamily="2" charset="-34"/>
                <a:cs typeface="Thai Sans Lite" panose="02000000000000000000" pitchFamily="2" charset="-34"/>
              </a:rPr>
              <a:t>บัติการ</a:t>
            </a:r>
            <a:endParaRPr lang="th-TH" sz="1800" b="1" dirty="0">
              <a:solidFill>
                <a:schemeClr val="tx1">
                  <a:lumMod val="95000"/>
                  <a:lumOff val="5000"/>
                </a:schemeClr>
              </a:solidFill>
              <a:latin typeface="Thai Sans Lite" panose="02000000000000000000" pitchFamily="2" charset="-34"/>
              <a:cs typeface="Thai Sans Lite" panose="02000000000000000000" pitchFamily="2" charset="-34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347938" y="4256995"/>
            <a:ext cx="1647082" cy="2136187"/>
          </a:xfrm>
          <a:prstGeom prst="roundRect">
            <a:avLst>
              <a:gd name="adj" fmla="val 9727"/>
            </a:avLst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>
              <a:lnSpc>
                <a:spcPts val="2500"/>
              </a:lnSpc>
            </a:pPr>
            <a:endParaRPr lang="th-TH" sz="2000" b="1" dirty="0">
              <a:solidFill>
                <a:srgbClr val="8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455859" y="4404870"/>
            <a:ext cx="1389652" cy="861395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>
              <a:lnSpc>
                <a:spcPts val="2500"/>
              </a:lnSpc>
            </a:pPr>
            <a:r>
              <a:rPr lang="th-TH" sz="3200" b="1" dirty="0" smtClean="0"/>
              <a:t>ศปถ.</a:t>
            </a:r>
          </a:p>
          <a:p>
            <a:pPr algn="ctr">
              <a:lnSpc>
                <a:spcPts val="2500"/>
              </a:lnSpc>
            </a:pPr>
            <a:r>
              <a:rPr lang="th-TH" sz="3200" b="1" dirty="0" smtClean="0"/>
              <a:t>อำเภอ </a:t>
            </a:r>
            <a:endParaRPr lang="th-TH" sz="3200" b="1" dirty="0">
              <a:solidFill>
                <a:srgbClr val="FFFF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455859" y="5395722"/>
            <a:ext cx="1389652" cy="861395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>
              <a:lnSpc>
                <a:spcPts val="2000"/>
              </a:lnSpc>
            </a:pPr>
            <a:r>
              <a:rPr lang="th-TH" sz="3600" b="1" dirty="0" smtClean="0">
                <a:solidFill>
                  <a:srgbClr val="480000"/>
                </a:solidFill>
              </a:rPr>
              <a:t>ศปถ.</a:t>
            </a:r>
          </a:p>
          <a:p>
            <a:pPr algn="ctr">
              <a:lnSpc>
                <a:spcPts val="2000"/>
              </a:lnSpc>
            </a:pPr>
            <a:r>
              <a:rPr lang="th-TH" sz="3600" b="1" dirty="0" smtClean="0">
                <a:solidFill>
                  <a:srgbClr val="480000"/>
                </a:solidFill>
              </a:rPr>
              <a:t>อปท.</a:t>
            </a:r>
            <a:endParaRPr lang="th-TH" sz="3600" b="1" dirty="0">
              <a:solidFill>
                <a:srgbClr val="480000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/>
          <a:srcRect l="29688" t="13375" r="29250" b="35948"/>
          <a:stretch/>
        </p:blipFill>
        <p:spPr>
          <a:xfrm>
            <a:off x="3356654" y="726879"/>
            <a:ext cx="2731622" cy="2528385"/>
          </a:xfrm>
          <a:prstGeom prst="rect">
            <a:avLst/>
          </a:prstGeom>
        </p:spPr>
      </p:pic>
      <p:pic>
        <p:nvPicPr>
          <p:cNvPr id="26" name="Picture 25" descr="down arrow purple blue gradien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2841179" flipH="1">
            <a:off x="3041562" y="234149"/>
            <a:ext cx="1288219" cy="697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/>
          <a:srcRect l="30250" t="27625" r="30000" b="49125"/>
          <a:stretch/>
        </p:blipFill>
        <p:spPr>
          <a:xfrm>
            <a:off x="3379641" y="3278767"/>
            <a:ext cx="2708636" cy="123843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0"/>
          <a:srcRect l="30812" t="22875" r="29813" b="47875"/>
          <a:stretch/>
        </p:blipFill>
        <p:spPr>
          <a:xfrm>
            <a:off x="3396667" y="4587946"/>
            <a:ext cx="2732908" cy="1436653"/>
          </a:xfrm>
          <a:prstGeom prst="rect">
            <a:avLst/>
          </a:prstGeom>
        </p:spPr>
      </p:pic>
      <p:sp>
        <p:nvSpPr>
          <p:cNvPr id="23" name="Line Callout 1 22"/>
          <p:cNvSpPr/>
          <p:nvPr/>
        </p:nvSpPr>
        <p:spPr>
          <a:xfrm>
            <a:off x="6472897" y="246005"/>
            <a:ext cx="5398537" cy="5020260"/>
          </a:xfrm>
          <a:prstGeom prst="borderCallout1">
            <a:avLst>
              <a:gd name="adj1" fmla="val 7806"/>
              <a:gd name="adj2" fmla="val -1235"/>
              <a:gd name="adj3" fmla="val 14244"/>
              <a:gd name="adj4" fmla="val -22947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0" scaled="1"/>
            <a:tileRect/>
          </a:gradFill>
          <a:ln w="57150">
            <a:solidFill>
              <a:schemeClr val="accent2">
                <a:lumMod val="75000"/>
              </a:schemeClr>
            </a:solidFill>
            <a:prstDash val="sysDot"/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ctr"/>
          <a:lstStyle/>
          <a:p>
            <a:pPr algn="r">
              <a:lnSpc>
                <a:spcPts val="2500"/>
              </a:lnSpc>
              <a:spcBef>
                <a:spcPts val="1200"/>
              </a:spcBef>
            </a:pPr>
            <a:r>
              <a:rPr lang="en-US" sz="3600" spc="-150" dirty="0" smtClean="0">
                <a:solidFill>
                  <a:srgbClr val="FF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5 </a:t>
            </a:r>
            <a:r>
              <a:rPr lang="th-TH" sz="3600" spc="-150" dirty="0" smtClean="0">
                <a:solidFill>
                  <a:srgbClr val="FF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ตค. </a:t>
            </a:r>
            <a:r>
              <a:rPr lang="en-US" sz="3600" spc="-150" dirty="0" smtClean="0">
                <a:solidFill>
                  <a:srgbClr val="FF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59 </a:t>
            </a:r>
            <a:r>
              <a:rPr lang="en-US" b="1" spc="-150" dirty="0" smtClean="0">
                <a:solidFill>
                  <a:srgbClr val="FF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: </a:t>
            </a:r>
            <a:endParaRPr lang="th-TH" b="1" spc="-150" dirty="0" smtClean="0">
              <a:solidFill>
                <a:srgbClr val="FF0000"/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  <a:p>
            <a:pPr algn="r">
              <a:lnSpc>
                <a:spcPts val="2500"/>
              </a:lnSpc>
              <a:spcBef>
                <a:spcPts val="1200"/>
              </a:spcBef>
            </a:pPr>
            <a:r>
              <a:rPr lang="th-TH" sz="3200" b="1" spc="-15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upermarket" panose="02000000000000000000" pitchFamily="2" charset="0"/>
                <a:cs typeface="supermarket" panose="02000000000000000000" pitchFamily="2" charset="0"/>
              </a:rPr>
              <a:t>ข้อสั่งการ นายกรัฐมนตรี</a:t>
            </a:r>
            <a:endParaRPr lang="th-TH" sz="2400" b="1" spc="-150" dirty="0" smtClean="0">
              <a:solidFill>
                <a:srgbClr val="FF0000"/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  <a:p>
            <a:pPr algn="r">
              <a:lnSpc>
                <a:spcPts val="2500"/>
              </a:lnSpc>
              <a:spcBef>
                <a:spcPts val="1800"/>
              </a:spcBef>
            </a:pPr>
            <a:r>
              <a:rPr lang="th-TH" sz="3600" b="1" spc="-150" dirty="0" smtClean="0">
                <a:solidFill>
                  <a:schemeClr val="tx1"/>
                </a:solidFill>
              </a:rPr>
              <a:t>ด้านสังคม</a:t>
            </a:r>
            <a:endParaRPr lang="th-TH" b="1" spc="-150" dirty="0" smtClean="0">
              <a:solidFill>
                <a:schemeClr val="tx1"/>
              </a:solidFill>
            </a:endParaRPr>
          </a:p>
          <a:p>
            <a:pPr marL="252000" indent="-252000">
              <a:lnSpc>
                <a:spcPts val="3500"/>
              </a:lnSpc>
              <a:spcBef>
                <a:spcPts val="1800"/>
              </a:spcBef>
            </a:pPr>
            <a:r>
              <a:rPr lang="en-US" sz="3600" spc="-150" dirty="0" smtClean="0">
                <a:solidFill>
                  <a:schemeClr val="tx1"/>
                </a:solidFill>
              </a:rPr>
              <a:t>7.</a:t>
            </a:r>
            <a:r>
              <a:rPr lang="th-TH" sz="3600" spc="-150" dirty="0" smtClean="0">
                <a:solidFill>
                  <a:schemeClr val="tx1"/>
                </a:solidFill>
              </a:rPr>
              <a:t>ตามข้อสั่งการประชุม ครม. ๒๓ สค.๕๙  มอบรองนายกฯ (พลเรือเอกณรงค์) เป็นผู้รับผิดชอบหลักขับเคลื่อนเกิดสังคมไทยที่เข้มแข็ง พอเพียงและปลอดภัย นำกลไก “ประชารัฐ” มาใช้เป็นหลักในการบูรณาการขับเคลื่อนและแก้ไขปัญหาด้านสังคม เช่น </a:t>
            </a:r>
            <a:r>
              <a:rPr lang="th-TH" sz="4400" b="1" spc="-150" dirty="0" smtClean="0">
                <a:solidFill>
                  <a:srgbClr val="FF0000"/>
                </a:solidFill>
              </a:rPr>
              <a:t>การป้องกันและลดอุบัติเหตุ</a:t>
            </a:r>
            <a:endParaRPr lang="th-TH" sz="3600" spc="-150" dirty="0" smtClean="0">
              <a:solidFill>
                <a:schemeClr val="tx1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/>
          <a:srcRect l="13362" t="44720" r="55280" b="25107"/>
          <a:stretch/>
        </p:blipFill>
        <p:spPr>
          <a:xfrm>
            <a:off x="6731791" y="472672"/>
            <a:ext cx="1860415" cy="13425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2"/>
          <a:srcRect l="8838" t="32004" r="49946" b="32220"/>
          <a:stretch/>
        </p:blipFill>
        <p:spPr>
          <a:xfrm>
            <a:off x="6483924" y="5477166"/>
            <a:ext cx="1881198" cy="12246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3"/>
          <a:srcRect l="6735" t="32866" r="50173" b="24892"/>
          <a:stretch/>
        </p:blipFill>
        <p:spPr>
          <a:xfrm>
            <a:off x="8576441" y="5469218"/>
            <a:ext cx="1655380" cy="121703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4"/>
          <a:srcRect l="48276" t="34375" r="15679" b="26617"/>
          <a:stretch/>
        </p:blipFill>
        <p:spPr>
          <a:xfrm>
            <a:off x="10379993" y="5445815"/>
            <a:ext cx="1528278" cy="124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46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1789" t="13469" r="30226" b="6574"/>
          <a:stretch/>
        </p:blipFill>
        <p:spPr>
          <a:xfrm>
            <a:off x="3736346" y="589571"/>
            <a:ext cx="1917590" cy="302734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363178" y="2245316"/>
            <a:ext cx="1647082" cy="1879213"/>
          </a:xfrm>
          <a:prstGeom prst="roundRect">
            <a:avLst>
              <a:gd name="adj" fmla="val 9727"/>
            </a:avLst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>
              <a:lnSpc>
                <a:spcPts val="2500"/>
              </a:lnSpc>
            </a:pPr>
            <a:endParaRPr lang="th-TH" sz="2000" b="1" dirty="0">
              <a:solidFill>
                <a:srgbClr val="80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471678" y="3178487"/>
            <a:ext cx="1389652" cy="753117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>
              <a:lnSpc>
                <a:spcPts val="2500"/>
              </a:lnSpc>
            </a:pPr>
            <a:r>
              <a:rPr lang="th-TH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ศปถ.</a:t>
            </a:r>
          </a:p>
          <a:p>
            <a:pPr algn="ctr">
              <a:lnSpc>
                <a:spcPts val="2500"/>
              </a:lnSpc>
            </a:pPr>
            <a:r>
              <a:rPr lang="th-TH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จังหวัด</a:t>
            </a:r>
            <a:endParaRPr lang="th-TH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 rot="5400000">
            <a:off x="1952336" y="1746704"/>
            <a:ext cx="452953" cy="438425"/>
          </a:xfrm>
          <a:prstGeom prst="rightArrow">
            <a:avLst>
              <a:gd name="adj1" fmla="val 17568"/>
              <a:gd name="adj2" fmla="val 50000"/>
            </a:avLst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Rounded Rectangle 8"/>
          <p:cNvSpPr/>
          <p:nvPr/>
        </p:nvSpPr>
        <p:spPr>
          <a:xfrm>
            <a:off x="1500906" y="2459698"/>
            <a:ext cx="1389652" cy="597814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>
              <a:lnSpc>
                <a:spcPts val="3500"/>
              </a:lnSpc>
            </a:pPr>
            <a:r>
              <a:rPr lang="th-TH" sz="3600" b="1" dirty="0" smtClean="0"/>
              <a:t>ศปถ.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56706" y="171768"/>
            <a:ext cx="776640" cy="156767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180000" rtlCol="0" anchor="ctr"/>
          <a:lstStyle/>
          <a:p>
            <a:pPr algn="ctr">
              <a:lnSpc>
                <a:spcPts val="2600"/>
              </a:lnSpc>
            </a:pPr>
            <a:r>
              <a:rPr lang="th-TH" sz="3600" b="1" dirty="0" smtClean="0">
                <a:solidFill>
                  <a:srgbClr val="FF0000"/>
                </a:solidFill>
                <a:latin typeface="Thai Sans Lite" panose="02000000000000000000" pitchFamily="2" charset="-34"/>
                <a:cs typeface="Thai Sans Lite" panose="02000000000000000000" pitchFamily="2" charset="-34"/>
              </a:rPr>
              <a:t>นโยบาย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394012" y="130126"/>
            <a:ext cx="1647082" cy="1524889"/>
          </a:xfrm>
          <a:prstGeom prst="roundRect">
            <a:avLst>
              <a:gd name="adj" fmla="val 9727"/>
            </a:avLst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>
              <a:lnSpc>
                <a:spcPts val="2500"/>
              </a:lnSpc>
            </a:pPr>
            <a:endParaRPr lang="th-TH" sz="2000" b="1" dirty="0">
              <a:solidFill>
                <a:srgbClr val="80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508639" y="931482"/>
            <a:ext cx="1389652" cy="597814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>
              <a:lnSpc>
                <a:spcPts val="3500"/>
              </a:lnSpc>
            </a:pPr>
            <a:r>
              <a:rPr lang="th-TH" sz="3600" b="1" dirty="0" smtClean="0"/>
              <a:t>นปถ.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530136" y="206325"/>
            <a:ext cx="1389652" cy="597814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>
              <a:lnSpc>
                <a:spcPts val="3500"/>
              </a:lnSpc>
            </a:pPr>
            <a:r>
              <a:rPr lang="th-TH" sz="3600" b="1" dirty="0" smtClean="0"/>
              <a:t>รัฐบาล</a:t>
            </a:r>
          </a:p>
        </p:txBody>
      </p:sp>
      <p:sp>
        <p:nvSpPr>
          <p:cNvPr id="14" name="Right Arrow 13"/>
          <p:cNvSpPr/>
          <p:nvPr/>
        </p:nvSpPr>
        <p:spPr>
          <a:xfrm rot="5400000">
            <a:off x="-1585080" y="3879308"/>
            <a:ext cx="4592521" cy="593767"/>
          </a:xfrm>
          <a:prstGeom prst="rightArrow">
            <a:avLst>
              <a:gd name="adj1" fmla="val 21358"/>
              <a:gd name="adj2" fmla="val 29314"/>
            </a:avLst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Rounded Rectangle 14"/>
          <p:cNvSpPr/>
          <p:nvPr/>
        </p:nvSpPr>
        <p:spPr>
          <a:xfrm>
            <a:off x="301129" y="2200124"/>
            <a:ext cx="776640" cy="1990876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8100000" scaled="1"/>
            <a:tileRect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>
              <a:lnSpc>
                <a:spcPts val="2600"/>
              </a:lnSpc>
            </a:pPr>
            <a:r>
              <a:rPr lang="th-TH" b="1" dirty="0" smtClean="0">
                <a:solidFill>
                  <a:srgbClr val="FF0000"/>
                </a:solidFill>
                <a:latin typeface="Thai Sans Lite" panose="02000000000000000000" pitchFamily="2" charset="-34"/>
                <a:cs typeface="Thai Sans Lite" panose="02000000000000000000" pitchFamily="2" charset="-34"/>
              </a:rPr>
              <a:t>อำ</a:t>
            </a:r>
          </a:p>
          <a:p>
            <a:pPr algn="ctr">
              <a:lnSpc>
                <a:spcPts val="2600"/>
              </a:lnSpc>
            </a:pPr>
            <a:r>
              <a:rPr lang="th-TH" b="1" dirty="0" smtClean="0">
                <a:solidFill>
                  <a:srgbClr val="FF0000"/>
                </a:solidFill>
                <a:latin typeface="Thai Sans Lite" panose="02000000000000000000" pitchFamily="2" charset="-34"/>
                <a:cs typeface="Thai Sans Lite" panose="02000000000000000000" pitchFamily="2" charset="-34"/>
              </a:rPr>
              <a:t>นวย</a:t>
            </a:r>
          </a:p>
          <a:p>
            <a:pPr algn="ctr">
              <a:lnSpc>
                <a:spcPts val="2600"/>
              </a:lnSpc>
            </a:pPr>
            <a:r>
              <a:rPr lang="th-TH" b="1" dirty="0" smtClean="0">
                <a:solidFill>
                  <a:srgbClr val="FF0000"/>
                </a:solidFill>
                <a:latin typeface="Thai Sans Lite" panose="02000000000000000000" pitchFamily="2" charset="-34"/>
                <a:cs typeface="Thai Sans Lite" panose="02000000000000000000" pitchFamily="2" charset="-34"/>
              </a:rPr>
              <a:t>การ</a:t>
            </a:r>
            <a:endParaRPr lang="th-TH" sz="1800" b="1" dirty="0">
              <a:solidFill>
                <a:srgbClr val="FF0000"/>
              </a:solidFill>
              <a:latin typeface="Thai Sans Lite" panose="02000000000000000000" pitchFamily="2" charset="-34"/>
              <a:cs typeface="Thai Sans Lite" panose="02000000000000000000" pitchFamily="2" charset="-34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01129" y="4481300"/>
            <a:ext cx="776640" cy="1477539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>
              <a:lnSpc>
                <a:spcPts val="2600"/>
              </a:lnSpc>
            </a:pPr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ai Sans Lite" panose="02000000000000000000" pitchFamily="2" charset="-34"/>
                <a:cs typeface="Thai Sans Lite" panose="02000000000000000000" pitchFamily="2" charset="-34"/>
              </a:rPr>
              <a:t>ปฏิ</a:t>
            </a:r>
          </a:p>
          <a:p>
            <a:pPr algn="ctr">
              <a:lnSpc>
                <a:spcPts val="2600"/>
              </a:lnSpc>
            </a:pPr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ai Sans Lite" panose="02000000000000000000" pitchFamily="2" charset="-34"/>
                <a:cs typeface="Thai Sans Lite" panose="02000000000000000000" pitchFamily="2" charset="-34"/>
              </a:rPr>
              <a:t>บัติการ</a:t>
            </a:r>
            <a:endParaRPr lang="th-TH" sz="1800" b="1" dirty="0">
              <a:solidFill>
                <a:schemeClr val="tx1">
                  <a:lumMod val="95000"/>
                  <a:lumOff val="5000"/>
                </a:schemeClr>
              </a:solidFill>
              <a:latin typeface="Thai Sans Lite" panose="02000000000000000000" pitchFamily="2" charset="-34"/>
              <a:cs typeface="Thai Sans Lite" panose="02000000000000000000" pitchFamily="2" charset="-34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347938" y="4256995"/>
            <a:ext cx="1647082" cy="2136187"/>
          </a:xfrm>
          <a:prstGeom prst="roundRect">
            <a:avLst>
              <a:gd name="adj" fmla="val 9727"/>
            </a:avLst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>
              <a:lnSpc>
                <a:spcPts val="2500"/>
              </a:lnSpc>
            </a:pPr>
            <a:endParaRPr lang="th-TH" sz="2000" b="1" dirty="0">
              <a:solidFill>
                <a:srgbClr val="8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455859" y="4404870"/>
            <a:ext cx="1389652" cy="861395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>
              <a:lnSpc>
                <a:spcPts val="2500"/>
              </a:lnSpc>
            </a:pPr>
            <a:r>
              <a:rPr lang="th-TH" sz="3200" b="1" dirty="0" smtClean="0"/>
              <a:t>ศปถ.</a:t>
            </a:r>
          </a:p>
          <a:p>
            <a:pPr algn="ctr">
              <a:lnSpc>
                <a:spcPts val="2500"/>
              </a:lnSpc>
            </a:pPr>
            <a:r>
              <a:rPr lang="th-TH" sz="3200" b="1" dirty="0" smtClean="0"/>
              <a:t>อำเภอ </a:t>
            </a:r>
            <a:endParaRPr lang="th-TH" sz="3200" b="1" dirty="0">
              <a:solidFill>
                <a:srgbClr val="FFFF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455859" y="5395722"/>
            <a:ext cx="1389652" cy="861395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>
              <a:lnSpc>
                <a:spcPts val="2000"/>
              </a:lnSpc>
            </a:pPr>
            <a:r>
              <a:rPr lang="th-TH" sz="3600" b="1" dirty="0" smtClean="0">
                <a:solidFill>
                  <a:srgbClr val="480000"/>
                </a:solidFill>
              </a:rPr>
              <a:t>ศปถ.</a:t>
            </a:r>
          </a:p>
          <a:p>
            <a:pPr algn="ctr">
              <a:lnSpc>
                <a:spcPts val="2000"/>
              </a:lnSpc>
            </a:pPr>
            <a:r>
              <a:rPr lang="th-TH" sz="3600" b="1" dirty="0" smtClean="0">
                <a:solidFill>
                  <a:srgbClr val="480000"/>
                </a:solidFill>
              </a:rPr>
              <a:t>อปท.</a:t>
            </a:r>
            <a:endParaRPr lang="th-TH" sz="3600" b="1" dirty="0">
              <a:solidFill>
                <a:srgbClr val="480000"/>
              </a:solidFill>
            </a:endParaRPr>
          </a:p>
        </p:txBody>
      </p:sp>
      <p:sp>
        <p:nvSpPr>
          <p:cNvPr id="22" name="Line Callout 1 21"/>
          <p:cNvSpPr/>
          <p:nvPr/>
        </p:nvSpPr>
        <p:spPr>
          <a:xfrm>
            <a:off x="6196084" y="347472"/>
            <a:ext cx="5838168" cy="6272784"/>
          </a:xfrm>
          <a:prstGeom prst="borderCallout1">
            <a:avLst>
              <a:gd name="adj1" fmla="val 29633"/>
              <a:gd name="adj2" fmla="val 6036"/>
              <a:gd name="adj3" fmla="val 15633"/>
              <a:gd name="adj4" fmla="val -9986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0" scaled="1"/>
            <a:tileRect/>
          </a:gradFill>
          <a:ln w="57150">
            <a:solidFill>
              <a:schemeClr val="accent2">
                <a:lumMod val="75000"/>
              </a:schemeClr>
            </a:solidFill>
            <a:prstDash val="sysDot"/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>
              <a:lnSpc>
                <a:spcPts val="2500"/>
              </a:lnSpc>
              <a:spcBef>
                <a:spcPts val="1200"/>
              </a:spcBef>
            </a:pPr>
            <a:r>
              <a:rPr lang="en-US" sz="4000" spc="-150" dirty="0" smtClean="0">
                <a:solidFill>
                  <a:srgbClr val="FF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7 </a:t>
            </a:r>
            <a:r>
              <a:rPr lang="th-TH" sz="4000" spc="-150" dirty="0" smtClean="0">
                <a:solidFill>
                  <a:srgbClr val="FF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ตค. </a:t>
            </a:r>
            <a:r>
              <a:rPr lang="en-US" sz="4000" spc="-150" dirty="0" smtClean="0">
                <a:solidFill>
                  <a:srgbClr val="FF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59 </a:t>
            </a:r>
            <a:r>
              <a:rPr lang="en-US" sz="3200" b="1" spc="-150" dirty="0" smtClean="0">
                <a:solidFill>
                  <a:srgbClr val="FF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: </a:t>
            </a:r>
            <a:r>
              <a:rPr lang="th-TH" sz="40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upermarket" panose="02000000000000000000" pitchFamily="2" charset="0"/>
                <a:cs typeface="supermarket" panose="02000000000000000000" pitchFamily="2" charset="0"/>
              </a:rPr>
              <a:t>ข้อสั่งการ นปถ. </a:t>
            </a:r>
            <a:endParaRPr lang="th-TH" sz="3200" b="1" spc="300" dirty="0" smtClean="0">
              <a:solidFill>
                <a:srgbClr val="FF0000"/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  <a:p>
            <a:pPr marL="324000" indent="-324000">
              <a:lnSpc>
                <a:spcPts val="3000"/>
              </a:lnSpc>
              <a:spcBef>
                <a:spcPts val="1800"/>
              </a:spcBef>
              <a:buFont typeface="+mj-lt"/>
              <a:buAutoNum type="arabicPeriod"/>
            </a:pPr>
            <a:r>
              <a:rPr lang="th-TH" spc="-150" dirty="0" smtClean="0">
                <a:solidFill>
                  <a:schemeClr val="tx1"/>
                </a:solidFill>
              </a:rPr>
              <a:t>กำหนดให้การป้องกันและลดอุบัติเหตุทางถนน เป็น  </a:t>
            </a:r>
            <a:r>
              <a:rPr lang="th-TH" sz="4000" b="1" spc="300" dirty="0" smtClean="0">
                <a:ln w="0"/>
                <a:solidFill>
                  <a:srgbClr val="660033"/>
                </a:solidFill>
                <a:effectLst>
                  <a:reflection blurRad="6350" stA="53000" endA="300" endPos="35500" dir="5400000" sy="-90000" algn="bl" rotWithShape="0"/>
                </a:effectLst>
              </a:rPr>
              <a:t>“</a:t>
            </a:r>
            <a:r>
              <a:rPr lang="th-TH" sz="4000" b="1" u="sng" spc="300" dirty="0" smtClean="0">
                <a:ln w="0"/>
                <a:solidFill>
                  <a:srgbClr val="660033"/>
                </a:solidFill>
                <a:effectLst>
                  <a:reflection blurRad="6350" stA="53000" endA="300" endPos="35500" dir="5400000" sy="-90000" algn="bl" rotWithShape="0"/>
                </a:effectLst>
              </a:rPr>
              <a:t>วาระจังหวัด</a:t>
            </a:r>
            <a:r>
              <a:rPr lang="th-TH" sz="4000" b="1" spc="300" dirty="0" smtClean="0">
                <a:ln w="0"/>
                <a:solidFill>
                  <a:srgbClr val="660033"/>
                </a:solidFill>
                <a:effectLst>
                  <a:reflection blurRad="6350" stA="53000" endA="300" endPos="35500" dir="5400000" sy="-90000" algn="bl" rotWithShape="0"/>
                </a:effectLst>
              </a:rPr>
              <a:t>”</a:t>
            </a:r>
            <a:r>
              <a:rPr lang="th-TH" spc="300" dirty="0" smtClean="0">
                <a:solidFill>
                  <a:schemeClr val="tx1"/>
                </a:solidFill>
              </a:rPr>
              <a:t> </a:t>
            </a:r>
            <a:r>
              <a:rPr lang="th-TH" spc="-150" dirty="0" smtClean="0">
                <a:solidFill>
                  <a:schemeClr val="tx1"/>
                </a:solidFill>
              </a:rPr>
              <a:t>โดยใช้ </a:t>
            </a:r>
            <a:r>
              <a:rPr lang="th-TH" sz="4000" b="1" u="sng" spc="-150" dirty="0" smtClean="0">
                <a:solidFill>
                  <a:srgbClr val="FF0000"/>
                </a:solidFill>
              </a:rPr>
              <a:t>กลไก ศปถ.จว.</a:t>
            </a:r>
            <a:r>
              <a:rPr lang="th-TH" sz="3600" b="1" spc="-150" dirty="0" smtClean="0">
                <a:solidFill>
                  <a:srgbClr val="FF0000"/>
                </a:solidFill>
              </a:rPr>
              <a:t> </a:t>
            </a:r>
            <a:r>
              <a:rPr lang="th-TH" spc="-150" dirty="0">
                <a:solidFill>
                  <a:schemeClr val="tx1"/>
                </a:solidFill>
              </a:rPr>
              <a:t> </a:t>
            </a:r>
            <a:r>
              <a:rPr lang="th-TH" spc="-150" dirty="0" smtClean="0">
                <a:solidFill>
                  <a:schemeClr val="tx1"/>
                </a:solidFill>
              </a:rPr>
              <a:t>   ในการดำเนินการ กำหนดมาตรการ ควบคุมและกำกับ  </a:t>
            </a:r>
            <a:r>
              <a:rPr lang="th-TH" b="1" spc="-150" dirty="0" smtClean="0">
                <a:solidFill>
                  <a:srgbClr val="FF0000"/>
                </a:solidFill>
              </a:rPr>
              <a:t>นำนโยบาย “ประชารัฐ” </a:t>
            </a:r>
            <a:r>
              <a:rPr lang="th-TH" spc="-150" dirty="0" smtClean="0">
                <a:solidFill>
                  <a:schemeClr val="tx1"/>
                </a:solidFill>
              </a:rPr>
              <a:t>มาเป็นแนวทาง ประชุมต่อเนื่อง รายงานผล ปภ. เลขาฯ ศปถ.ทุกเดือน </a:t>
            </a:r>
          </a:p>
          <a:p>
            <a:pPr marL="324000" indent="-324000">
              <a:lnSpc>
                <a:spcPts val="25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th-TH" sz="3200" spc="-150" dirty="0" smtClean="0">
                <a:solidFill>
                  <a:schemeClr val="tx1"/>
                </a:solidFill>
              </a:rPr>
              <a:t>บูรณาการหน่วยงานที่เกี่ยวข้อง ในการบังคับใช้กฎหมายอย่างจริงจัง </a:t>
            </a:r>
          </a:p>
          <a:p>
            <a:pPr marL="324000" indent="-324000">
              <a:lnSpc>
                <a:spcPts val="25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th-TH" sz="3600" b="1" spc="-150" dirty="0" smtClean="0">
                <a:solidFill>
                  <a:srgbClr val="FF0000"/>
                </a:solidFill>
              </a:rPr>
              <a:t>มอบหมาย “อำเภอ” และ “อปท” </a:t>
            </a:r>
          </a:p>
          <a:p>
            <a:pPr lvl="1">
              <a:lnSpc>
                <a:spcPts val="2500"/>
              </a:lnSpc>
              <a:spcBef>
                <a:spcPts val="1200"/>
              </a:spcBef>
            </a:pPr>
            <a:r>
              <a:rPr lang="en-US" spc="-150" dirty="0" smtClean="0">
                <a:solidFill>
                  <a:schemeClr val="tx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3.1 </a:t>
            </a:r>
            <a:r>
              <a:rPr lang="th-TH" spc="-150" dirty="0" smtClean="0">
                <a:solidFill>
                  <a:schemeClr val="tx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สำรวจ ตรวจสอบและปรับปรุงสภาพถนน</a:t>
            </a:r>
          </a:p>
          <a:p>
            <a:pPr lvl="1">
              <a:lnSpc>
                <a:spcPts val="2500"/>
              </a:lnSpc>
              <a:spcBef>
                <a:spcPts val="1200"/>
              </a:spcBef>
            </a:pPr>
            <a:r>
              <a:rPr lang="en-US" spc="-150" dirty="0" smtClean="0">
                <a:solidFill>
                  <a:schemeClr val="tx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3.2 </a:t>
            </a:r>
            <a:r>
              <a:rPr lang="th-TH" spc="-150" dirty="0" smtClean="0">
                <a:solidFill>
                  <a:schemeClr val="tx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นำนโยบาย “ประชารัฐ” เป็นแนวทางดำเนินการ 	เช่น ประชาคม แก้ไขจุดเสี่ยง</a:t>
            </a:r>
          </a:p>
          <a:p>
            <a:pPr lvl="1">
              <a:lnSpc>
                <a:spcPts val="2500"/>
              </a:lnSpc>
              <a:spcBef>
                <a:spcPts val="1200"/>
              </a:spcBef>
            </a:pPr>
            <a:r>
              <a:rPr lang="en-US" spc="-150" dirty="0" smtClean="0">
                <a:solidFill>
                  <a:schemeClr val="tx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3.3 </a:t>
            </a:r>
            <a:r>
              <a:rPr lang="th-TH" spc="-150" dirty="0" smtClean="0">
                <a:solidFill>
                  <a:schemeClr val="tx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รณรงค์สร้างจิตสำนึก</a:t>
            </a:r>
          </a:p>
          <a:p>
            <a:pPr lvl="1">
              <a:lnSpc>
                <a:spcPts val="2500"/>
              </a:lnSpc>
              <a:spcBef>
                <a:spcPts val="1200"/>
              </a:spcBef>
            </a:pPr>
            <a:r>
              <a:rPr lang="en-US" spc="-150" dirty="0" smtClean="0">
                <a:solidFill>
                  <a:schemeClr val="tx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3.4 </a:t>
            </a:r>
            <a:r>
              <a:rPr lang="th-TH" spc="-150" dirty="0" smtClean="0">
                <a:solidFill>
                  <a:schemeClr val="tx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จัดตั้ง ศปถ.อปท.</a:t>
            </a:r>
            <a:endParaRPr lang="th-TH" spc="-150" dirty="0">
              <a:solidFill>
                <a:schemeClr val="tx1"/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/>
          <a:srcRect l="25000" t="14375" r="21188" b="21375"/>
          <a:stretch/>
        </p:blipFill>
        <p:spPr>
          <a:xfrm>
            <a:off x="3730771" y="3493008"/>
            <a:ext cx="1978029" cy="1827300"/>
          </a:xfrm>
          <a:prstGeom prst="rect">
            <a:avLst/>
          </a:prstGeom>
        </p:spPr>
      </p:pic>
      <p:pic>
        <p:nvPicPr>
          <p:cNvPr id="24" name="Picture 23" descr="down arrow purple blue gradient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2841179" flipH="1">
            <a:off x="2691909" y="870494"/>
            <a:ext cx="1288219" cy="697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5354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10417</TotalTime>
  <Words>1297</Words>
  <Application>Microsoft Office PowerPoint</Application>
  <PresentationFormat>Widescreen</PresentationFormat>
  <Paragraphs>411</Paragraphs>
  <Slides>27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Angsana New</vt:lpstr>
      <vt:lpstr>Arial</vt:lpstr>
      <vt:lpstr>Browallia New</vt:lpstr>
      <vt:lpstr>Calibri</vt:lpstr>
      <vt:lpstr>Calibri Light</vt:lpstr>
      <vt:lpstr>Cordia New</vt:lpstr>
      <vt:lpstr>KaLaTeXa</vt:lpstr>
      <vt:lpstr>Segoe UI Symbol</vt:lpstr>
      <vt:lpstr>supermarket</vt:lpstr>
      <vt:lpstr>Tahoma</vt:lpstr>
      <vt:lpstr>Thai Sans Lite</vt:lpstr>
      <vt:lpstr>Wingdings</vt:lpstr>
      <vt:lpstr>Office Theme</vt:lpstr>
      <vt:lpstr>Clip</vt:lpstr>
      <vt:lpstr>PowerPoint Presentation</vt:lpstr>
      <vt:lpstr>การหนุนเสริมงานจากภาคนโยบาย.. ในแต่ละเสาหลัก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นโยบาย หมวก 100%  เกิดผลได้แค่ไหน ?</vt:lpstr>
      <vt:lpstr>ตัวอย่าง การ implement หมวก 100%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ไม่สมดุล : มาตรการ VS ความเสี่ยง</vt:lpstr>
      <vt:lpstr>กำหนดโจทย์ “ความเสี่ยงหลัก”  ใช้กลไก ศปถ.อำเภอ-อปท. ขับเคลื่อน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Roadsafetythai</dc:creator>
  <cp:lastModifiedBy>Roadsafetythai</cp:lastModifiedBy>
  <cp:revision>360</cp:revision>
  <dcterms:created xsi:type="dcterms:W3CDTF">2015-10-18T01:20:23Z</dcterms:created>
  <dcterms:modified xsi:type="dcterms:W3CDTF">2016-12-16T03:21:22Z</dcterms:modified>
</cp:coreProperties>
</file>