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1348" r:id="rId7"/>
    <p:sldId id="1349" r:id="rId8"/>
    <p:sldId id="1142" r:id="rId9"/>
    <p:sldId id="321" r:id="rId10"/>
    <p:sldId id="257" r:id="rId11"/>
    <p:sldId id="316" r:id="rId12"/>
    <p:sldId id="1346" r:id="rId13"/>
    <p:sldId id="1345" r:id="rId14"/>
    <p:sldId id="299" r:id="rId15"/>
    <p:sldId id="1338" r:id="rId16"/>
    <p:sldId id="1174" r:id="rId17"/>
    <p:sldId id="1347" r:id="rId18"/>
    <p:sldId id="1350" r:id="rId19"/>
    <p:sldId id="1351" r:id="rId20"/>
    <p:sldId id="135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D8E849-B6EF-43F4-B4C7-1323CCA75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B4CD0AE0-DF39-4C68-93F1-0F231B66B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258473-2753-4F92-8A64-88C2ECB32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73C7-F6A5-4378-94F8-AC9F546BAC9D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FC7DD8F-140C-4FC4-80E1-29F05D220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25F6EE9-37D8-467B-A6C6-CA9044AD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8E39-BDB2-41C2-B43F-C2B62C284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296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3CC61B7-BD1F-4805-91A2-7B990D954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00B53E47-7056-4729-80E9-E5F078E92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5D39FA6-C73B-459B-A1DA-D4EEDA19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73C7-F6A5-4378-94F8-AC9F546BAC9D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60FECB1-612D-4D75-A932-13B3CB01E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38D7CA8-B8C8-4CE1-89B3-5977ACB96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8E39-BDB2-41C2-B43F-C2B62C284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30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07C607F5-5CB3-472C-B56B-658B3E9058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2D251091-3820-4FF2-91A8-995F7CF5E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6D67946-7778-4E49-9BE7-A44020089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73C7-F6A5-4378-94F8-AC9F546BAC9D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70F50DE-B801-439F-956E-61E352B0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79DCA97-86FF-4D2C-BC93-1F8BF6490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8E39-BDB2-41C2-B43F-C2B62C284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0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814B-DC96-41FA-81DC-B66A90740959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7527-7AC6-4E41-B8E9-E07D2908652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589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814B-DC96-41FA-81DC-B66A90740959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7527-7AC6-4E41-B8E9-E07D2908652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5959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814B-DC96-41FA-81DC-B66A90740959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7527-7AC6-4E41-B8E9-E07D2908652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5602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814B-DC96-41FA-81DC-B66A90740959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7527-7AC6-4E41-B8E9-E07D2908652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9465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814B-DC96-41FA-81DC-B66A90740959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7527-7AC6-4E41-B8E9-E07D2908652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5873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814B-DC96-41FA-81DC-B66A90740959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7527-7AC6-4E41-B8E9-E07D2908652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564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814B-DC96-41FA-81DC-B66A90740959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7527-7AC6-4E41-B8E9-E07D2908652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1407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814B-DC96-41FA-81DC-B66A90740959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7527-7AC6-4E41-B8E9-E07D2908652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66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1B700A2-36A3-4804-A509-127C678E4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E75C7C3-3E92-42DE-84E8-9D529C72E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6622EB5-EBE8-4E6C-B16E-D82AFE2D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73C7-F6A5-4378-94F8-AC9F546BAC9D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50C92C1-8D48-4573-A402-7E35F432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3C5DC08-127E-4208-8D49-65BD799AF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8E39-BDB2-41C2-B43F-C2B62C284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001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814B-DC96-41FA-81DC-B66A90740959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7527-7AC6-4E41-B8E9-E07D2908652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1087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814B-DC96-41FA-81DC-B66A90740959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7527-7AC6-4E41-B8E9-E07D2908652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5092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814B-DC96-41FA-81DC-B66A90740959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7527-7AC6-4E41-B8E9-E07D2908652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0214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E998-4725-4BBE-BCB6-BE30DF27204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E6402-11D6-413B-A0DC-762B8F38092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13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E998-4725-4BBE-BCB6-BE30DF27204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E6402-11D6-413B-A0DC-762B8F38092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81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E998-4725-4BBE-BCB6-BE30DF27204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E6402-11D6-413B-A0DC-762B8F38092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5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E998-4725-4BBE-BCB6-BE30DF27204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E6402-11D6-413B-A0DC-762B8F38092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69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E998-4725-4BBE-BCB6-BE30DF27204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E6402-11D6-413B-A0DC-762B8F38092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6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E998-4725-4BBE-BCB6-BE30DF27204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E6402-11D6-413B-A0DC-762B8F38092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73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E998-4725-4BBE-BCB6-BE30DF27204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E6402-11D6-413B-A0DC-762B8F38092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9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7517B9A-E873-4083-8271-F7C1EB4E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2DE8FE5-244B-433A-A95E-A3F0389E7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26C4DC2-D9BE-4C1F-AB2B-3F90CAD7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73C7-F6A5-4378-94F8-AC9F546BAC9D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B9B8D4A-F87F-4599-9DFD-5C3FB0CE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0ABEE67-34E4-49DF-8652-E1D1CD7E1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8E39-BDB2-41C2-B43F-C2B62C284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675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E998-4725-4BBE-BCB6-BE30DF27204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E6402-11D6-413B-A0DC-762B8F38092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79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E998-4725-4BBE-BCB6-BE30DF27204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E6402-11D6-413B-A0DC-762B8F38092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75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E998-4725-4BBE-BCB6-BE30DF27204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E6402-11D6-413B-A0DC-762B8F38092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28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E998-4725-4BBE-BCB6-BE30DF27204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E6402-11D6-413B-A0DC-762B8F38092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24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 useBgFill="1">
        <p:nvSpPr>
          <p:cNvPr id="5" name="สี่เหลี่ยมมุมมน 4"/>
          <p:cNvSpPr/>
          <p:nvPr/>
        </p:nvSpPr>
        <p:spPr>
          <a:xfrm>
            <a:off x="86785" y="69851"/>
            <a:ext cx="12018433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4667" y="1449389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84667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84667" y="2976564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1" name="ตัวยึดวันที่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0BE7B-E06D-4E58-A3AF-FBB01CFC953D}" type="datetimeFigureOut">
              <a:rPr lang="th-TH"/>
              <a:pPr>
                <a:defRPr/>
              </a:pPr>
              <a:t>17/03/63</a:t>
            </a:fld>
            <a:endParaRPr lang="th-TH"/>
          </a:p>
        </p:txBody>
      </p:sp>
      <p:sp>
        <p:nvSpPr>
          <p:cNvPr id="12" name="ตัวยึดท้ายกระดา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3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841AA61-89BF-4EEB-AB27-BF883D0862D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2053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8" name="ตัวยึดเนื้อหา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D5EE4-E883-408E-B153-65485826E750}" type="datetimeFigureOut">
              <a:rPr lang="th-TH"/>
              <a:pPr>
                <a:defRPr/>
              </a:pPr>
              <a:t>17/03/63</a:t>
            </a:fld>
            <a:endParaRPr lang="th-TH"/>
          </a:p>
        </p:txBody>
      </p:sp>
      <p:sp>
        <p:nvSpPr>
          <p:cNvPr id="5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25B18-0953-423E-B6D1-93405064567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4738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 useBgFill="1">
        <p:nvSpPr>
          <p:cNvPr id="5" name="สี่เหลี่ยมมุมมน 4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สี่เหลี่ยมผืนผ้า 5"/>
          <p:cNvSpPr/>
          <p:nvPr/>
        </p:nvSpPr>
        <p:spPr>
          <a:xfrm flipV="1">
            <a:off x="93134" y="2376489"/>
            <a:ext cx="12018433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93134" y="2341564"/>
            <a:ext cx="12018433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91018" y="2468564"/>
            <a:ext cx="12020549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9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1DFAB-F4FD-4C1E-A0E4-10D32D234BDC}" type="datetimeFigureOut">
              <a:rPr lang="th-TH"/>
              <a:pPr>
                <a:defRPr/>
              </a:pPr>
              <a:t>17/03/63</a:t>
            </a:fld>
            <a:endParaRPr lang="th-TH"/>
          </a:p>
        </p:txBody>
      </p:sp>
      <p:sp>
        <p:nvSpPr>
          <p:cNvPr id="10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1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194733" y="6208713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3D1A6-800C-4DF9-83BD-5E8A8C93FAB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2001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9" name="ตัวยึดเนื้อหา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DC877-C385-45A2-89CB-98949B0F24D1}" type="datetimeFigureOut">
              <a:rPr lang="th-TH"/>
              <a:pPr>
                <a:defRPr/>
              </a:pPr>
              <a:t>17/03/63</a:t>
            </a:fld>
            <a:endParaRPr lang="th-TH"/>
          </a:p>
        </p:txBody>
      </p:sp>
      <p:sp>
        <p:nvSpPr>
          <p:cNvPr id="6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0F804-F1A2-417D-9349-D0DFB93C2ED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222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3" name="ตัวยึดเนื้อหา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6665E-3CAA-475D-AFD2-5625863E79AF}" type="datetimeFigureOut">
              <a:rPr lang="th-TH"/>
              <a:pPr>
                <a:defRPr/>
              </a:pPr>
              <a:t>17/03/63</a:t>
            </a:fld>
            <a:endParaRPr lang="th-TH"/>
          </a:p>
        </p:txBody>
      </p:sp>
      <p:sp>
        <p:nvSpPr>
          <p:cNvPr id="8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7C24E-5414-418F-88AA-DEF389A769B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260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B4651-73ED-4E3B-A146-CFCD71E79C15}" type="datetimeFigureOut">
              <a:rPr lang="th-TH"/>
              <a:pPr>
                <a:defRPr/>
              </a:pPr>
              <a:t>17/03/63</a:t>
            </a:fld>
            <a:endParaRPr lang="th-TH"/>
          </a:p>
        </p:txBody>
      </p:sp>
      <p:sp>
        <p:nvSpPr>
          <p:cNvPr id="4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B4CB0-4F6D-4064-836D-74524627338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4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0B67410-479F-4546-ABC0-7FBFDAF2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88425E2-1056-4CC4-8D09-C7313F826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1441DBA5-ACAD-4AB4-AF74-B992C8956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AECAD0C-D6F8-4D46-9983-CB7F060A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73C7-F6A5-4378-94F8-AC9F546BAC9D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BF1D3ED-84E3-4030-8C29-BC629B78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874836C-EF54-451C-9DB0-A4EE71FF4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8E39-BDB2-41C2-B43F-C2B62C284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7212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9783B-270F-4895-BC98-ED3485E04770}" type="datetimeFigureOut">
              <a:rPr lang="th-TH"/>
              <a:pPr>
                <a:defRPr/>
              </a:pPr>
              <a:t>17/03/63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834A8-ECB7-4534-B5C9-95B01F01AF8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7032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 useBgFill="1">
        <p:nvSpPr>
          <p:cNvPr id="6" name="สี่เหลี่ยมมุมมน 5"/>
          <p:cNvSpPr/>
          <p:nvPr/>
        </p:nvSpPr>
        <p:spPr>
          <a:xfrm>
            <a:off x="84668" y="69850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6BB7B-73D5-4C84-9EEE-8E32505DC883}" type="datetimeFigureOut">
              <a:rPr lang="th-TH"/>
              <a:pPr>
                <a:defRPr/>
              </a:pPr>
              <a:t>17/03/63</a:t>
            </a:fld>
            <a:endParaRPr lang="th-TH"/>
          </a:p>
        </p:txBody>
      </p:sp>
      <p:sp>
        <p:nvSpPr>
          <p:cNvPr id="8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860D3-9E41-45C1-976B-61DE2C79C84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3627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 flipV="1">
            <a:off x="91018" y="4683126"/>
            <a:ext cx="12009967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91018" y="4649789"/>
            <a:ext cx="12009967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91018" y="4773614"/>
            <a:ext cx="12009967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th-TH" noProof="0"/>
              <a:t>คลิกไอคอนเพื่อเพิ่มรูปภาพ</a:t>
            </a:r>
            <a:endParaRPr lang="en-US" noProof="0" dirty="0"/>
          </a:p>
        </p:txBody>
      </p:sp>
      <p:sp>
        <p:nvSpPr>
          <p:cNvPr id="8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267FE-E5FA-4FC4-94BC-E77DD2BCA3FA}" type="datetimeFigureOut">
              <a:rPr lang="th-TH"/>
              <a:pPr>
                <a:defRPr/>
              </a:pPr>
              <a:t>17/03/63</a:t>
            </a:fld>
            <a:endParaRPr lang="th-TH"/>
          </a:p>
        </p:txBody>
      </p:sp>
      <p:sp>
        <p:nvSpPr>
          <p:cNvPr id="9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194733" y="6208713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7E85C-9492-4390-BBD7-456DD5F9999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0001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A415B-C605-4D78-AAC8-81FFBD447D39}" type="datetimeFigureOut">
              <a:rPr lang="th-TH"/>
              <a:pPr>
                <a:defRPr/>
              </a:pPr>
              <a:t>17/03/63</a:t>
            </a:fld>
            <a:endParaRPr lang="th-TH"/>
          </a:p>
        </p:txBody>
      </p:sp>
      <p:sp>
        <p:nvSpPr>
          <p:cNvPr id="5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1C825-B096-4A71-B5D3-F0665469869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1629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ยึดวันที่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68499-4589-4D26-97BB-FD35D3F4A873}" type="datetimeFigureOut">
              <a:rPr lang="th-TH"/>
              <a:pPr>
                <a:defRPr/>
              </a:pPr>
              <a:t>17/03/63</a:t>
            </a:fld>
            <a:endParaRPr lang="th-TH"/>
          </a:p>
        </p:txBody>
      </p:sp>
      <p:sp>
        <p:nvSpPr>
          <p:cNvPr id="5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02107-43F2-4005-B639-1B10864369C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5205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37653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0137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592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0691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318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94F330B-5847-42B9-B939-B57886A4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8D51993-5042-40FE-B3AB-0FE60A7D8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1F4E217-B8B7-421C-8A9F-D6ADE470B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D1E8BD7B-3A4C-4AAF-A6F3-1B735300A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DEDB087C-4D12-433A-ADC3-F153257403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95EBEBA7-38B0-4E0A-85C7-79E2C056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73C7-F6A5-4378-94F8-AC9F546BAC9D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0469F4B9-9445-4888-9744-792D5B38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288388C7-210D-48F6-BFE4-B9942B66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8E39-BDB2-41C2-B43F-C2B62C284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3542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1275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3907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0926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61522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94307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EC89-C186-46B2-BC3E-AE32DD9FDCFD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08407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291" tIns="32146" rIns="64291" bIns="32146"/>
          <a:lstStyle/>
          <a:p>
            <a:pPr lvl="0"/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4pPr>
              <a:buChar char="–"/>
            </a:lvl4pPr>
            <a:lvl5pPr>
              <a:buChar char="»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1"/>
          <p:cNvSpPr>
            <a:spLocks noGrp="1"/>
          </p:cNvSpPr>
          <p:nvPr>
            <p:ph type="sldNum" sz="quarter" idx="10"/>
          </p:nvPr>
        </p:nvSpPr>
        <p:spPr/>
        <p:txBody>
          <a:bodyPr lIns="64291" tIns="32146" rIns="64291" bIns="32146"/>
          <a:lstStyle>
            <a:lvl1pPr>
              <a:defRPr/>
            </a:lvl1pPr>
          </a:lstStyle>
          <a:p>
            <a:pPr>
              <a:defRPr/>
            </a:pPr>
            <a:fld id="{0F6F41D3-C801-436E-B6D2-4385B83136A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28568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816B6C8-9467-4188-8F4C-A271020EA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2816133-77A8-4C08-AC0D-538C0084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73C7-F6A5-4378-94F8-AC9F546BAC9D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7BE589B1-B4FC-42E6-8873-7037F4F6F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1743635-071A-40C2-BA90-EF965F43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8E39-BDB2-41C2-B43F-C2B62C284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42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55B0551A-911D-494E-A861-8940AE04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73C7-F6A5-4378-94F8-AC9F546BAC9D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DC8FA5FB-B4D5-4A3C-BC28-3780EFF3F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0B212D9-8A82-4D36-8659-69B2C4ED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8E39-BDB2-41C2-B43F-C2B62C284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10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399747E-BD54-423D-A5DC-372E6686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0EB88C0-E5F4-4D84-9A6E-7CA3CAF00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E71A846-6B2E-45F3-914E-C54D4ECC0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3F06995C-CAAE-4AE2-931D-6F211A66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73C7-F6A5-4378-94F8-AC9F546BAC9D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C04F502-1CBE-40D0-BB8E-50DB329C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F216026-AEBA-4F65-BC40-0C420F331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8E39-BDB2-41C2-B43F-C2B62C284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257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93F90AD-9E93-4C0A-BD41-E19CDB760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3256223E-756A-4F33-85A8-55510018B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2F563C8-694C-4237-AAEB-ED0F20BEC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167E1B0-EEC5-4633-91F3-6AD07C305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73C7-F6A5-4378-94F8-AC9F546BAC9D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F1B2F3B-BFE7-4F3C-99BD-6CCA40AC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B458A5E-58E7-4958-BFF9-DFB232D0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C8E39-BDB2-41C2-B43F-C2B62C284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90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0B4256C5-2E6B-4F7D-A29C-A10BC214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A57D06A-9E38-4EFC-9179-3A1CBA571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9030A0F-D2A5-42F5-BE50-A8C2CACE4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C73C7-F6A5-4378-94F8-AC9F546BAC9D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6A9CA07-A96A-4DF2-B77D-6440628CE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A5FAD8E-389F-4428-887A-43B8A44C2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8E39-BDB2-41C2-B43F-C2B62C284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77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8814B-DC96-41FA-81DC-B66A90740959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77527-7AC6-4E41-B8E9-E07D2908652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425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BE998-4725-4BBE-BCB6-BE30DF27204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17/03/63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E6402-11D6-413B-A0DC-762B8F38092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1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 useBgFill="1">
        <p:nvSpPr>
          <p:cNvPr id="8" name="สี่เหลี่ยมมุมมน 7"/>
          <p:cNvSpPr/>
          <p:nvPr/>
        </p:nvSpPr>
        <p:spPr>
          <a:xfrm>
            <a:off x="84668" y="69850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28" name="ตัวยึดชื่อเรื่อง 21"/>
          <p:cNvSpPr>
            <a:spLocks noGrp="1"/>
          </p:cNvSpPr>
          <p:nvPr>
            <p:ph type="title"/>
          </p:nvPr>
        </p:nvSpPr>
        <p:spPr bwMode="auto">
          <a:xfrm>
            <a:off x="1219200" y="274638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29" name="ตัวยึดข้อความ 12"/>
          <p:cNvSpPr>
            <a:spLocks noGrp="1"/>
          </p:cNvSpPr>
          <p:nvPr>
            <p:ph type="body" idx="1"/>
          </p:nvPr>
        </p:nvSpPr>
        <p:spPr bwMode="auto">
          <a:xfrm>
            <a:off x="1219200" y="1447800"/>
            <a:ext cx="10363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D96C26B-3DD5-4A9C-A021-5C59AA098713}" type="datetimeFigureOut">
              <a:rPr lang="th-TH"/>
              <a:pPr>
                <a:defRPr/>
              </a:pPr>
              <a:t>17/03/63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194733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7A386E19-A179-4F0F-A9E0-F78413B475C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471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  <a:cs typeface="LilyUPC" pitchFamily="34" charset="-34"/>
        </a:defRPr>
      </a:lvl9pPr>
    </p:titleStyle>
    <p:bodyStyle>
      <a:lvl1pPr marL="273050" indent="-273050" algn="l" rtl="0" fontAlgn="base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fontAlgn="base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9EC89-C186-46B2-BC3E-AE32DD9FDCFD}" type="datetimeFigureOut">
              <a:rPr lang="th-TH" smtClean="0"/>
              <a:t>17/03/63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DA266-66EC-4A8F-8CCF-26A51040E8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016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B6AC49E-1388-4FAC-9D77-12E2A757D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920" y="2235200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r>
              <a:rPr lang="th-TH" dirty="0"/>
              <a:t>วัตถุประสงค์</a:t>
            </a:r>
            <a:br>
              <a:rPr lang="th-TH" dirty="0"/>
            </a:br>
            <a:r>
              <a:rPr lang="th-TH" dirty="0"/>
              <a:t>โครงการพัฒนาและเชื่อมภาคีเครือข่าย</a:t>
            </a:r>
            <a:br>
              <a:rPr lang="th-TH" dirty="0"/>
            </a:br>
            <a:r>
              <a:rPr lang="th-TH" dirty="0"/>
              <a:t>เพื่อการป้องกัน</a:t>
            </a:r>
            <a:r>
              <a:rPr lang="th-TH" b="1" dirty="0"/>
              <a:t>ทุกข์ภัยทางถนน</a:t>
            </a:r>
            <a:r>
              <a:rPr lang="th-TH" dirty="0"/>
              <a:t>ในระดับจังหวัด</a:t>
            </a:r>
            <a:br>
              <a:rPr lang="th-TH" dirty="0"/>
            </a:br>
            <a:r>
              <a:rPr lang="th-TH" dirty="0"/>
              <a:t>(โครงการงบหนึ่งแสน)</a:t>
            </a:r>
            <a:br>
              <a:rPr lang="th-TH" dirty="0"/>
            </a:br>
            <a:br>
              <a:rPr lang="en-GB" dirty="0"/>
            </a:br>
            <a:endParaRPr lang="en-GB" dirty="0"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0AE8E28-D488-49DD-AABF-935E166D4C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67"/>
          <a:stretch/>
        </p:blipFill>
        <p:spPr>
          <a:xfrm>
            <a:off x="6614160" y="3962400"/>
            <a:ext cx="5457994" cy="269748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263A954-2DA8-442C-B2FF-62AB122D6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45" y="2606040"/>
            <a:ext cx="2705384" cy="3837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605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66" y="0"/>
            <a:ext cx="6202566" cy="3942309"/>
          </a:xfr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C1E393A-A173-4D3F-8848-AB5DB9AAD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566" y="3707755"/>
            <a:ext cx="4785550" cy="315024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8E02EE3-5395-46E9-B5FF-93E60F708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982" y="4024188"/>
            <a:ext cx="3744481" cy="2630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8BD9631-7603-430F-BB6A-FD4AA09C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6377"/>
            <a:ext cx="6057900" cy="302895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E1B0BDF-D159-4197-8FC0-DF2949CBF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489" y="4917884"/>
            <a:ext cx="2847079" cy="1609483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F01B3BFF-B4B8-4CDD-9DFB-6B00109C861E}"/>
              </a:ext>
            </a:extLst>
          </p:cNvPr>
          <p:cNvSpPr txBox="1"/>
          <p:nvPr/>
        </p:nvSpPr>
        <p:spPr>
          <a:xfrm>
            <a:off x="8095280" y="3148731"/>
            <a:ext cx="357828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เสนอในเวทีโลก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Motorcycle Safety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เน้นความร่วมมือของท้องที่ท้องถิ่น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4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86FE02F-22F8-47BD-902A-A296330B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75113"/>
            <a:ext cx="10957560" cy="1325563"/>
          </a:xfrm>
        </p:spPr>
        <p:txBody>
          <a:bodyPr>
            <a:normAutofit/>
          </a:bodyPr>
          <a:lstStyle/>
          <a:p>
            <a:r>
              <a:rPr lang="th-TH" b="1" dirty="0"/>
              <a:t>วัตถุประสงค์หลักของโครงการฯ</a:t>
            </a:r>
            <a:br>
              <a:rPr lang="th-TH" b="1" dirty="0"/>
            </a:br>
            <a:endParaRPr lang="en-GB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6916330-F153-4460-88EC-1A9023ADD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937895"/>
            <a:ext cx="11399520" cy="1851025"/>
          </a:xfrm>
          <a:solidFill>
            <a:srgbClr val="FFFF00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3200" b="1" dirty="0"/>
              <a:t>    “</a:t>
            </a:r>
            <a:r>
              <a:rPr lang="th-TH" sz="3200" b="1" dirty="0"/>
              <a:t>เพื่อบูรณาการการทำงานภาคีเครือข่ายป้องกันอุบัติเหตุทางถนนระดับจังหวัดที่ได้ผล</a:t>
            </a:r>
            <a:endParaRPr lang="en-GB" sz="3200" b="1" dirty="0"/>
          </a:p>
          <a:p>
            <a:pPr marL="0" indent="0" algn="ctr">
              <a:buNone/>
            </a:pPr>
            <a:r>
              <a:rPr lang="th-TH" sz="3200" b="1" dirty="0"/>
              <a:t>“สู่จังหวัดถนนปลอดภัย </a:t>
            </a:r>
            <a:endParaRPr lang="en-GB" sz="3200" b="1" dirty="0"/>
          </a:p>
          <a:p>
            <a:pPr marL="0" indent="0" algn="ctr">
              <a:buNone/>
            </a:pPr>
            <a:r>
              <a:rPr lang="th-TH" sz="3200" b="1" dirty="0"/>
              <a:t>มุ่งลดเจ็บตายของกลุ่มใช้จักรยานยนต์ รณรงค์การสวมหมวกนิรภัย 100%</a:t>
            </a:r>
            <a:r>
              <a:rPr lang="en-GB" sz="3200" b="1" dirty="0"/>
              <a:t>”</a:t>
            </a:r>
            <a:endParaRPr lang="th-TH" sz="3200" b="1" dirty="0"/>
          </a:p>
          <a:p>
            <a:pPr marL="0" indent="0" algn="ctr">
              <a:buNone/>
            </a:pPr>
            <a:r>
              <a:rPr lang="th-TH" sz="3200" b="1" dirty="0"/>
              <a:t>	</a:t>
            </a:r>
          </a:p>
          <a:p>
            <a:pPr algn="ctr"/>
            <a:endParaRPr lang="en-GB" sz="3200" b="1" dirty="0"/>
          </a:p>
        </p:txBody>
      </p:sp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id="{492F5271-187E-422E-9B12-5780E4ABBAB5}"/>
              </a:ext>
            </a:extLst>
          </p:cNvPr>
          <p:cNvSpPr txBox="1">
            <a:spLocks/>
          </p:cNvSpPr>
          <p:nvPr/>
        </p:nvSpPr>
        <p:spPr>
          <a:xfrm>
            <a:off x="213360" y="3429001"/>
            <a:ext cx="11826240" cy="290036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1.เพื่อเสริมพลังและพัฒนาการเชื่อมภาคีระดับ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จังหวัด</a:t>
            </a:r>
            <a:r>
              <a:rPr lang="th-TH" sz="3200" b="1" dirty="0">
                <a:solidFill>
                  <a:srgbClr val="FF0000"/>
                </a:solidFill>
                <a:latin typeface="Calibri" panose="020F0502020204030204"/>
                <a:cs typeface="Cordia New" panose="020B0304020202020204" pitchFamily="34" charset="-34"/>
              </a:rPr>
              <a:t>-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อำเภอ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- 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ตำบล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ให้ตอบสนองต่อนโยบายและการแก้ปัญหาหลัก มุ่งเน้นลดเจ็บตายจากจักรยานยนต์ รณรงค์การสวมหมวกนิรภัย 100%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2.เพื่อสนับสนุนภาคีเครือข่ายให้เร่งจัดการปัญหาความเสี่ยงหลักในพื้นที่ได้อย่างรวดเร็ว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3.เพื่อแลกเปลี่ยนเรียนรู้และถอดบทเรียนการพัฒนาของแต่ละจังหวัดสู่การปรับการใช้นโยบาย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B542EB5C-4589-4958-9CAB-6B745638F98F}"/>
              </a:ext>
            </a:extLst>
          </p:cNvPr>
          <p:cNvSpPr txBox="1">
            <a:spLocks/>
          </p:cNvSpPr>
          <p:nvPr/>
        </p:nvSpPr>
        <p:spPr>
          <a:xfrm>
            <a:off x="152400" y="2443480"/>
            <a:ext cx="10805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ngsana New" panose="02020603050405020304" pitchFamily="18" charset="-34"/>
              </a:rPr>
              <a:t>วัตถุประสงค์เฉพาะ 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8885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>
            <a:extLst>
              <a:ext uri="{FF2B5EF4-FFF2-40B4-BE49-F238E27FC236}">
                <a16:creationId xmlns:a16="http://schemas.microsoft.com/office/drawing/2014/main" id="{3BDB1846-2CFA-4EFD-AB60-82E5C3594762}"/>
              </a:ext>
            </a:extLst>
          </p:cNvPr>
          <p:cNvSpPr/>
          <p:nvPr/>
        </p:nvSpPr>
        <p:spPr>
          <a:xfrm>
            <a:off x="6557964" y="371475"/>
            <a:ext cx="5172074" cy="4957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37D5931-BECD-4F26-8BB2-E624B701020F}"/>
              </a:ext>
            </a:extLst>
          </p:cNvPr>
          <p:cNvSpPr/>
          <p:nvPr/>
        </p:nvSpPr>
        <p:spPr>
          <a:xfrm>
            <a:off x="1033393" y="5621122"/>
            <a:ext cx="9780082" cy="4512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9DB5B11C-E0E4-4138-9020-B1CD85A3D32E}"/>
              </a:ext>
            </a:extLst>
          </p:cNvPr>
          <p:cNvSpPr/>
          <p:nvPr/>
        </p:nvSpPr>
        <p:spPr>
          <a:xfrm>
            <a:off x="5314950" y="5622279"/>
            <a:ext cx="914400" cy="141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935B5DDC-07CF-4378-BA35-371BF78ACDDA}"/>
              </a:ext>
            </a:extLst>
          </p:cNvPr>
          <p:cNvSpPr/>
          <p:nvPr/>
        </p:nvSpPr>
        <p:spPr>
          <a:xfrm>
            <a:off x="5557837" y="5672875"/>
            <a:ext cx="447675" cy="328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ลูกศร: ลง 10">
            <a:extLst>
              <a:ext uri="{FF2B5EF4-FFF2-40B4-BE49-F238E27FC236}">
                <a16:creationId xmlns:a16="http://schemas.microsoft.com/office/drawing/2014/main" id="{412CB383-2AF0-46AD-B95C-0E7B0BE3A786}"/>
              </a:ext>
            </a:extLst>
          </p:cNvPr>
          <p:cNvSpPr/>
          <p:nvPr/>
        </p:nvSpPr>
        <p:spPr>
          <a:xfrm>
            <a:off x="8491545" y="4980497"/>
            <a:ext cx="1156083" cy="8202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ลูกศร: ลง 14">
            <a:extLst>
              <a:ext uri="{FF2B5EF4-FFF2-40B4-BE49-F238E27FC236}">
                <a16:creationId xmlns:a16="http://schemas.microsoft.com/office/drawing/2014/main" id="{955CD318-DD0E-4310-90D9-1F292CA5E704}"/>
              </a:ext>
            </a:extLst>
          </p:cNvPr>
          <p:cNvSpPr/>
          <p:nvPr/>
        </p:nvSpPr>
        <p:spPr>
          <a:xfrm>
            <a:off x="1964470" y="4489342"/>
            <a:ext cx="1156084" cy="106127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69E2CBB-1310-45F5-B0A5-BA92025E2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1924" y="1662792"/>
            <a:ext cx="1824933" cy="3300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DF2E31E-B359-4C39-BD88-7C5C6E655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594" y="626694"/>
            <a:ext cx="2149428" cy="1018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A7665B7-371C-480E-8D4A-1112A3EE12EF}"/>
              </a:ext>
            </a:extLst>
          </p:cNvPr>
          <p:cNvSpPr txBox="1"/>
          <p:nvPr/>
        </p:nvSpPr>
        <p:spPr>
          <a:xfrm>
            <a:off x="6939056" y="1687966"/>
            <a:ext cx="968535" cy="258532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เร็ว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เมา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ง่วง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ปาด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ฝ่า/ย้อน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โทร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ไม่หมวก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ไม่คาด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ไม่มีใบขับขี่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A12A8268-9E20-4F1B-8C86-862F04B04056}"/>
              </a:ext>
            </a:extLst>
          </p:cNvPr>
          <p:cNvSpPr txBox="1"/>
          <p:nvPr/>
        </p:nvSpPr>
        <p:spPr>
          <a:xfrm>
            <a:off x="10313061" y="1687966"/>
            <a:ext cx="1010213" cy="2585323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ขับมักง่าย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ถนนไม่ดี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มืด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แมงกะไซด์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รถไม่ผ่าน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เมืองมั่ว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ชินชา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ไม่กลัว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ผู้เสียเปรียบ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FDF2A35E-DB79-4E37-A36E-F4459AA36607}"/>
              </a:ext>
            </a:extLst>
          </p:cNvPr>
          <p:cNvSpPr txBox="1"/>
          <p:nvPr/>
        </p:nvSpPr>
        <p:spPr>
          <a:xfrm>
            <a:off x="9643113" y="3534625"/>
            <a:ext cx="570990" cy="1477328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เจ็บ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ตาย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พิการ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ภาระ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จน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AF0F2626-7D0A-4803-A8F6-71E16C51DC30}"/>
              </a:ext>
            </a:extLst>
          </p:cNvPr>
          <p:cNvSpPr/>
          <p:nvPr/>
        </p:nvSpPr>
        <p:spPr>
          <a:xfrm>
            <a:off x="400911" y="394834"/>
            <a:ext cx="5305424" cy="42738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9E19A8CE-BEFB-4206-AED0-EF25C9A2F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78" y="160211"/>
            <a:ext cx="2956020" cy="1662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ลูกศร: โค้ง 19">
            <a:extLst>
              <a:ext uri="{FF2B5EF4-FFF2-40B4-BE49-F238E27FC236}">
                <a16:creationId xmlns:a16="http://schemas.microsoft.com/office/drawing/2014/main" id="{A229FAF2-77BA-4D88-85CE-04B76F87C25B}"/>
              </a:ext>
            </a:extLst>
          </p:cNvPr>
          <p:cNvSpPr/>
          <p:nvPr/>
        </p:nvSpPr>
        <p:spPr>
          <a:xfrm rot="5400000">
            <a:off x="3043919" y="1208866"/>
            <a:ext cx="1734926" cy="1855753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E3CAF4E-6832-410B-947C-289672B17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" y="1866021"/>
            <a:ext cx="2467507" cy="1387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ชื่อเรื่อง 1">
            <a:extLst>
              <a:ext uri="{FF2B5EF4-FFF2-40B4-BE49-F238E27FC236}">
                <a16:creationId xmlns:a16="http://schemas.microsoft.com/office/drawing/2014/main" id="{46649D96-8777-4A95-85E4-3D8E5223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527" y="3046467"/>
            <a:ext cx="1855754" cy="1325563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th-TH" b="1" dirty="0"/>
              <a:t>ตัวชี้วัดสำคัญ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02664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636AF7-6C12-44CC-B0BB-E7304C37A6B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th-TH" b="1" dirty="0"/>
              <a:t>ตัวชี้วัดสำคัญ</a:t>
            </a:r>
            <a:endParaRPr lang="en-GB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1BCD41C-EF1B-4AA5-A2CB-CB6715434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" y="1825624"/>
            <a:ext cx="12024360" cy="48952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b="1" dirty="0">
                <a:cs typeface="+mj-cs"/>
              </a:rPr>
              <a:t>1 </a:t>
            </a:r>
            <a:r>
              <a:rPr lang="th-TH" sz="3200" b="1" dirty="0">
                <a:cs typeface="+mj-cs"/>
              </a:rPr>
              <a:t>เวทีประชุมภาคีเครือข่าย(</a:t>
            </a:r>
            <a:r>
              <a:rPr lang="th-TH" sz="4000" b="1" dirty="0" err="1">
                <a:solidFill>
                  <a:srgbClr val="FF0000"/>
                </a:solidFill>
                <a:cs typeface="+mj-cs"/>
              </a:rPr>
              <a:t>ศป</a:t>
            </a:r>
            <a:r>
              <a:rPr lang="th-TH" sz="4000" b="1" dirty="0">
                <a:solidFill>
                  <a:srgbClr val="FF0000"/>
                </a:solidFill>
                <a:cs typeface="+mj-cs"/>
              </a:rPr>
              <a:t>ถ.จังหวัด</a:t>
            </a:r>
            <a:r>
              <a:rPr lang="th-TH" sz="3200" b="1" dirty="0">
                <a:cs typeface="+mj-cs"/>
              </a:rPr>
              <a:t>) สม่ำเสมอใช้สารสนเทศติดตาม </a:t>
            </a:r>
          </a:p>
          <a:p>
            <a:pPr marL="0" indent="0">
              <a:buNone/>
            </a:pPr>
            <a:r>
              <a:rPr lang="th-TH" sz="3200" b="1" dirty="0">
                <a:cs typeface="+mj-cs"/>
              </a:rPr>
              <a:t>  </a:t>
            </a:r>
            <a:r>
              <a:rPr lang="en-GB" sz="3200" b="1" dirty="0">
                <a:cs typeface="+mj-cs"/>
              </a:rPr>
              <a:t> </a:t>
            </a:r>
            <a:r>
              <a:rPr lang="th-TH" sz="3200" b="1" dirty="0">
                <a:cs typeface="+mj-cs"/>
              </a:rPr>
              <a:t> </a:t>
            </a:r>
            <a:r>
              <a:rPr lang="en-GB" sz="3200" b="1" dirty="0">
                <a:cs typeface="+mj-cs"/>
              </a:rPr>
              <a:t> </a:t>
            </a:r>
            <a:r>
              <a:rPr lang="th-TH" sz="3200" b="1" dirty="0">
                <a:cs typeface="+mj-cs"/>
              </a:rPr>
              <a:t> </a:t>
            </a:r>
            <a:r>
              <a:rPr lang="en-GB" sz="2400" b="1" dirty="0">
                <a:cs typeface="+mj-cs"/>
              </a:rPr>
              <a:t>1)</a:t>
            </a:r>
            <a:r>
              <a:rPr lang="th-TH" sz="3200" b="1" dirty="0">
                <a:cs typeface="+mj-cs"/>
              </a:rPr>
              <a:t>การสวมหมวกนิรภัยและการลดความเร็ว </a:t>
            </a:r>
          </a:p>
          <a:p>
            <a:pPr marL="0" indent="0">
              <a:buNone/>
            </a:pPr>
            <a:r>
              <a:rPr lang="th-TH" sz="3200" b="1" dirty="0">
                <a:cs typeface="+mj-cs"/>
              </a:rPr>
              <a:t>     </a:t>
            </a:r>
            <a:r>
              <a:rPr lang="en-GB" sz="3200" b="1" dirty="0">
                <a:cs typeface="+mj-cs"/>
              </a:rPr>
              <a:t> </a:t>
            </a:r>
            <a:r>
              <a:rPr lang="th-TH" sz="3200" b="1" dirty="0">
                <a:cs typeface="+mj-cs"/>
              </a:rPr>
              <a:t>2)การใช้มาตรการสร้างตำบลขับขี่ปลอดภัย </a:t>
            </a:r>
          </a:p>
          <a:p>
            <a:pPr marL="0" indent="0">
              <a:buNone/>
            </a:pPr>
            <a:r>
              <a:rPr lang="th-TH" sz="3200" b="1" dirty="0">
                <a:cs typeface="+mj-cs"/>
              </a:rPr>
              <a:t>   </a:t>
            </a:r>
            <a:r>
              <a:rPr lang="en-GB" sz="3200" b="1" dirty="0">
                <a:cs typeface="+mj-cs"/>
              </a:rPr>
              <a:t> </a:t>
            </a:r>
            <a:r>
              <a:rPr lang="th-TH" sz="3200" b="1" dirty="0">
                <a:cs typeface="+mj-cs"/>
              </a:rPr>
              <a:t>  3) การสอบสวนและแก้ไขความเสี่ยง</a:t>
            </a:r>
          </a:p>
          <a:p>
            <a:pPr marL="0" indent="0">
              <a:buNone/>
            </a:pPr>
            <a:r>
              <a:rPr lang="th-TH" sz="3200" b="1" dirty="0">
                <a:cs typeface="+mj-cs"/>
              </a:rPr>
              <a:t>   </a:t>
            </a:r>
            <a:r>
              <a:rPr lang="en-GB" sz="3200" b="1" dirty="0">
                <a:cs typeface="+mj-cs"/>
              </a:rPr>
              <a:t> </a:t>
            </a:r>
            <a:r>
              <a:rPr lang="th-TH" sz="3200" b="1" dirty="0">
                <a:cs typeface="+mj-cs"/>
              </a:rPr>
              <a:t>  4) การบังคับใช้กฎหมายของจังหวัด</a:t>
            </a:r>
          </a:p>
          <a:p>
            <a:pPr marL="0" indent="0">
              <a:buNone/>
            </a:pPr>
            <a:r>
              <a:rPr lang="en-GB" sz="3200" b="1" dirty="0">
                <a:cs typeface="+mj-cs"/>
              </a:rPr>
              <a:t>2 </a:t>
            </a:r>
            <a:r>
              <a:rPr lang="th-TH" sz="3200" b="1" dirty="0">
                <a:cs typeface="+mj-cs"/>
              </a:rPr>
              <a:t>การผลักดันกลไกการจัดการความปลอดภัยทางถนนในระดับจังหวัดสู่อำเภอ(</a:t>
            </a:r>
            <a:r>
              <a:rPr lang="th-TH" sz="3200" b="1" dirty="0" err="1">
                <a:cs typeface="+mj-cs"/>
              </a:rPr>
              <a:t>ศป</a:t>
            </a:r>
            <a:r>
              <a:rPr lang="th-TH" sz="3200" b="1" dirty="0">
                <a:cs typeface="+mj-cs"/>
              </a:rPr>
              <a:t>ถ.อำเภอ) </a:t>
            </a:r>
          </a:p>
          <a:p>
            <a:pPr marL="0" indent="0">
              <a:buNone/>
            </a:pPr>
            <a:r>
              <a:rPr lang="th-TH" sz="3200" b="1" dirty="0">
                <a:cs typeface="+mj-cs"/>
              </a:rPr>
              <a:t>  </a:t>
            </a:r>
            <a:r>
              <a:rPr lang="en-GB" sz="3200" b="1" dirty="0">
                <a:cs typeface="+mj-cs"/>
              </a:rPr>
              <a:t> </a:t>
            </a:r>
            <a:r>
              <a:rPr lang="th-TH" sz="3200" b="1" dirty="0">
                <a:cs typeface="+mj-cs"/>
              </a:rPr>
              <a:t>   </a:t>
            </a:r>
            <a:r>
              <a:rPr lang="th-TH" sz="4000" b="1" dirty="0">
                <a:solidFill>
                  <a:srgbClr val="FF0000"/>
                </a:solidFill>
                <a:cs typeface="+mj-cs"/>
              </a:rPr>
              <a:t>(มี </a:t>
            </a:r>
            <a:r>
              <a:rPr lang="en-GB" sz="4000" b="1" dirty="0">
                <a:solidFill>
                  <a:srgbClr val="FF0000"/>
                </a:solidFill>
                <a:cs typeface="+mj-cs"/>
              </a:rPr>
              <a:t>3 </a:t>
            </a:r>
            <a:r>
              <a:rPr lang="th-TH" sz="4000" b="1" dirty="0">
                <a:solidFill>
                  <a:srgbClr val="FF0000"/>
                </a:solidFill>
                <a:cs typeface="+mj-cs"/>
              </a:rPr>
              <a:t>อำเภอ ที่สร้างตำบลขับขี่ปลอดภัย ไว้ถอดบทเรียนขยายผล)</a:t>
            </a:r>
          </a:p>
          <a:p>
            <a:pPr marL="0" indent="0">
              <a:buNone/>
            </a:pPr>
            <a:r>
              <a:rPr lang="en-GB" sz="3200" b="1" dirty="0">
                <a:cs typeface="+mj-cs"/>
              </a:rPr>
              <a:t>3 </a:t>
            </a:r>
            <a:r>
              <a:rPr lang="th-TH" sz="3200" b="1" dirty="0">
                <a:cs typeface="+mj-cs"/>
              </a:rPr>
              <a:t>เกิดตำบลขับขี่ปลอดภัย (ท้องถิ่นมาเป็นกำลังสำคัญ)</a:t>
            </a:r>
            <a:endParaRPr lang="en-GB" sz="3200" b="1" dirty="0">
              <a:cs typeface="+mj-cs"/>
            </a:endParaRPr>
          </a:p>
          <a:p>
            <a:pPr marL="0" indent="0">
              <a:buNone/>
            </a:pPr>
            <a:r>
              <a:rPr lang="en-GB" sz="3200" b="1" dirty="0">
                <a:cs typeface="+mj-cs"/>
              </a:rPr>
              <a:t>   </a:t>
            </a:r>
            <a:r>
              <a:rPr lang="th-TH" sz="3200" b="1" dirty="0">
                <a:cs typeface="+mj-cs"/>
              </a:rPr>
              <a:t>หมวกนิรภัยใส่เพิ่ม </a:t>
            </a:r>
            <a:r>
              <a:rPr lang="en-GB" sz="3200" b="1" dirty="0">
                <a:cs typeface="+mj-cs"/>
              </a:rPr>
              <a:t>50-100 % </a:t>
            </a:r>
            <a:r>
              <a:rPr lang="th-TH" sz="3200" b="1" dirty="0">
                <a:cs typeface="+mj-cs"/>
              </a:rPr>
              <a:t>จัดการจุดเสี่ยงและความเสี่ยงของท้องถิ่นท้องที่นั้น</a:t>
            </a:r>
            <a:endParaRPr lang="en-GB" sz="3200" b="1" dirty="0">
              <a:cs typeface="+mj-cs"/>
            </a:endParaRPr>
          </a:p>
          <a:p>
            <a:endParaRPr lang="en-GB" sz="3200" b="1" dirty="0">
              <a:cs typeface="+mj-cs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295732C-07DC-4652-9F4F-F533B235A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760" y="1898273"/>
            <a:ext cx="2895600" cy="2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77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BF5DBF9-1EC7-416D-8520-7B24775E3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500" r="30625"/>
          <a:stretch/>
        </p:blipFill>
        <p:spPr>
          <a:xfrm>
            <a:off x="3093720" y="1673"/>
            <a:ext cx="5943600" cy="6854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2228B7F-B665-4EC3-9893-33DA2E0BE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354" y="4596291"/>
            <a:ext cx="2895851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18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2A6551B-E726-4B8D-B112-78433444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F7406D8-D598-42BF-89BA-4208B1AE6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CD0CD07-70D0-462C-9B8A-038F6900E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63040" y="1673"/>
            <a:ext cx="14538960" cy="685465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634A6C8-1225-4626-AB18-3C98D264D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754" y="4370667"/>
            <a:ext cx="2895851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01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2A6551B-E726-4B8D-B112-78433444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F7406D8-D598-42BF-89BA-4208B1AE6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CD0CD07-70D0-462C-9B8A-038F6900E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705" t="66897" r="32648" b="5302"/>
          <a:stretch/>
        </p:blipFill>
        <p:spPr>
          <a:xfrm>
            <a:off x="-2729" y="-198119"/>
            <a:ext cx="12194729" cy="694944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E8F3644-0DFA-48C0-B44F-439D5BE5C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680" y="5124357"/>
            <a:ext cx="2377565" cy="17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6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18F4ADD-CCFA-4A47-AAD4-67B978671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182880" y="323"/>
            <a:ext cx="5166360" cy="6857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9C204867-62C8-466C-8C4E-78505AFBB363}"/>
              </a:ext>
            </a:extLst>
          </p:cNvPr>
          <p:cNvSpPr txBox="1"/>
          <p:nvPr/>
        </p:nvSpPr>
        <p:spPr>
          <a:xfrm>
            <a:off x="6096000" y="1225659"/>
            <a:ext cx="4876800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4000" b="1" dirty="0" err="1"/>
              <a:t>Covid</a:t>
            </a:r>
            <a:r>
              <a:rPr lang="en-GB" sz="3600" b="1" dirty="0"/>
              <a:t> 19 in Thailand</a:t>
            </a:r>
          </a:p>
          <a:p>
            <a:r>
              <a:rPr lang="th-TH" sz="3600" b="1" dirty="0"/>
              <a:t>ติดเชื้อสะสม.............</a:t>
            </a:r>
          </a:p>
          <a:p>
            <a:r>
              <a:rPr lang="th-TH" sz="3600" b="1" dirty="0"/>
              <a:t>เสียชีวิตสะสม......</a:t>
            </a:r>
            <a:r>
              <a:rPr lang="en-GB" sz="3600" b="1" dirty="0"/>
              <a:t>1</a:t>
            </a:r>
            <a:r>
              <a:rPr lang="th-TH" sz="3600" b="1" dirty="0"/>
              <a:t>.....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233007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F600749-9D8E-4B75-AE53-E1F0D89D88C6}"/>
              </a:ext>
            </a:extLst>
          </p:cNvPr>
          <p:cNvSpPr/>
          <p:nvPr/>
        </p:nvSpPr>
        <p:spPr>
          <a:xfrm>
            <a:off x="3664032" y="40564"/>
            <a:ext cx="5676900" cy="563231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โควิด ควายวิด </a:t>
            </a:r>
            <a:r>
              <a:rPr lang="th-TH" sz="3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ต๋าย</a:t>
            </a: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ไปแค่หนึ่ง</a:t>
            </a:r>
            <a:br>
              <a:rPr lang="th-TH" sz="3600" b="1" dirty="0"/>
            </a:b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ขี่รถเครื่องแล้วบึ่ง </a:t>
            </a:r>
            <a:r>
              <a:rPr lang="th-TH" sz="3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ต๋ายเ</a:t>
            </a: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หี</a:t>
            </a:r>
            <a:r>
              <a:rPr lang="th-TH" sz="3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่ยจั๊ดห</a:t>
            </a: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ลาย</a:t>
            </a:r>
            <a:br>
              <a:rPr lang="th-TH" sz="3600" b="1" dirty="0"/>
            </a:b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ติดเจ</a:t>
            </a:r>
            <a:r>
              <a:rPr lang="th-TH" sz="3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ื้อ</a:t>
            </a: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ร้อยสิบ </a:t>
            </a:r>
            <a:r>
              <a:rPr lang="th-TH" sz="3600" b="1" dirty="0">
                <a:solidFill>
                  <a:srgbClr val="222222"/>
                </a:solidFill>
                <a:latin typeface="Arial" panose="020B0604020202020204" pitchFamily="34" charset="0"/>
              </a:rPr>
              <a:t>คนก</a:t>
            </a:r>
            <a:r>
              <a:rPr lang="th-TH" sz="3600" b="1" dirty="0" err="1">
                <a:solidFill>
                  <a:srgbClr val="222222"/>
                </a:solidFill>
                <a:latin typeface="Arial" panose="020B0604020202020204" pitchFamily="34" charset="0"/>
              </a:rPr>
              <a:t>ั๋ว</a:t>
            </a:r>
            <a:r>
              <a:rPr lang="th-TH" sz="3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แ</a:t>
            </a: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ทบ</a:t>
            </a:r>
            <a:r>
              <a:rPr lang="th-TH" sz="3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ต๋าย</a:t>
            </a:r>
            <a:br>
              <a:rPr lang="th-TH" sz="3600" b="1" dirty="0"/>
            </a:b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รถจนก</a:t>
            </a:r>
            <a:r>
              <a:rPr lang="th-TH" sz="3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ั๋นต๋าย</a:t>
            </a: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ปี</a:t>
            </a:r>
            <a:r>
              <a:rPr lang="th-TH" sz="3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๋ส</a:t>
            </a: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องหมื่นศพ ต๊ะอ๊ะ</a:t>
            </a:r>
            <a:br>
              <a:rPr lang="th-TH" sz="3600" b="1" dirty="0"/>
            </a:br>
            <a:br>
              <a:rPr lang="th-TH" sz="3600" b="1" dirty="0"/>
            </a:b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คนเฮา</a:t>
            </a:r>
            <a:r>
              <a:rPr lang="en-GB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ตี๋กรอบความคิด</a:t>
            </a:r>
            <a:br>
              <a:rPr lang="th-TH" sz="3600" b="1" dirty="0"/>
            </a:b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เหยียบคันเร่ง</a:t>
            </a:r>
            <a:r>
              <a:rPr lang="th-TH" sz="3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จ๋น</a:t>
            </a: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มิด  คิดบ่ออก</a:t>
            </a:r>
            <a:br>
              <a:rPr lang="th-TH" sz="3600" b="1" dirty="0"/>
            </a:b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ใส่ </a:t>
            </a:r>
            <a:r>
              <a:rPr lang="en-GB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mask</a:t>
            </a: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ล้างมือ กลับ บ่ต้องบอก</a:t>
            </a:r>
            <a:br>
              <a:rPr lang="th-TH" sz="3600" b="1" dirty="0"/>
            </a:b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ลู่</a:t>
            </a:r>
            <a:r>
              <a:rPr lang="th-TH" sz="3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กั๋น</a:t>
            </a: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เหมือนวอก</a:t>
            </a:r>
            <a:br>
              <a:rPr lang="th-TH" sz="3600" b="1" dirty="0"/>
            </a:b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บอกก</a:t>
            </a:r>
            <a:r>
              <a:rPr lang="th-TH" sz="3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ั๋วต๊าย</a:t>
            </a: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เฮ</a:t>
            </a:r>
            <a:r>
              <a:rPr lang="th-TH" sz="3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่อ</a:t>
            </a:r>
            <a:r>
              <a:rPr lang="th-TH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!</a:t>
            </a:r>
            <a:endParaRPr lang="en-GB" sz="3600" b="1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A1DAC25-091C-405F-A5B4-2B5BC09E5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9" y="3318691"/>
            <a:ext cx="3480200" cy="2518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315E618-B454-4AF4-8EB2-1546912C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913" y="2035458"/>
            <a:ext cx="3367087" cy="2392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8BDC01E1-4300-4252-9554-6AD123D77B9A}"/>
              </a:ext>
            </a:extLst>
          </p:cNvPr>
          <p:cNvSpPr/>
          <p:nvPr/>
        </p:nvSpPr>
        <p:spPr>
          <a:xfrm rot="21268334">
            <a:off x="891632" y="5598902"/>
            <a:ext cx="9780082" cy="4512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9532A1CD-BCC1-425C-9BF1-BBBF8491151F}"/>
              </a:ext>
            </a:extLst>
          </p:cNvPr>
          <p:cNvSpPr/>
          <p:nvPr/>
        </p:nvSpPr>
        <p:spPr>
          <a:xfrm>
            <a:off x="5314950" y="5622279"/>
            <a:ext cx="914400" cy="1195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วงรี 8">
            <a:extLst>
              <a:ext uri="{FF2B5EF4-FFF2-40B4-BE49-F238E27FC236}">
                <a16:creationId xmlns:a16="http://schemas.microsoft.com/office/drawing/2014/main" id="{759C1C16-2AD1-4B6B-A9B6-2CE47ABF4111}"/>
              </a:ext>
            </a:extLst>
          </p:cNvPr>
          <p:cNvSpPr/>
          <p:nvPr/>
        </p:nvSpPr>
        <p:spPr>
          <a:xfrm>
            <a:off x="5557837" y="5672875"/>
            <a:ext cx="447675" cy="328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960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5F3F367-9DDA-414C-970E-61CAAA978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15"/>
            <a:ext cx="12192000" cy="6054611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EAA94DF-0907-4CD4-BEFD-C2231A7BB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48" y="5891287"/>
            <a:ext cx="2379188" cy="8526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D97EC9C-A7F1-44F1-9D01-3C2ACF97D51C}"/>
              </a:ext>
            </a:extLst>
          </p:cNvPr>
          <p:cNvSpPr/>
          <p:nvPr/>
        </p:nvSpPr>
        <p:spPr>
          <a:xfrm>
            <a:off x="3870959" y="6036044"/>
            <a:ext cx="5486401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b="1" dirty="0"/>
              <a:t>สอจร. 1 </a:t>
            </a:r>
            <a:r>
              <a:rPr lang="en-GB" sz="4000" b="1" dirty="0"/>
              <a:t>: </a:t>
            </a:r>
            <a:r>
              <a:rPr lang="th-TH" sz="4000" b="1" dirty="0"/>
              <a:t>พ.ค. 2548</a:t>
            </a:r>
            <a:r>
              <a:rPr lang="en-GB" sz="4000" b="1" dirty="0"/>
              <a:t> </a:t>
            </a:r>
            <a:r>
              <a:rPr lang="th-TH" sz="4000" b="1" dirty="0"/>
              <a:t>ถึง มีค. 2550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2054F0D-76EB-43FE-82E1-53B7F71DA41E}"/>
              </a:ext>
            </a:extLst>
          </p:cNvPr>
          <p:cNvSpPr txBox="1"/>
          <p:nvPr/>
        </p:nvSpPr>
        <p:spPr>
          <a:xfrm>
            <a:off x="10236015" y="3234511"/>
            <a:ext cx="1955985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/>
              <a:t>ความเสี่ยง</a:t>
            </a:r>
          </a:p>
          <a:p>
            <a:pPr algn="ctr"/>
            <a:r>
              <a:rPr lang="th-TH" sz="3600" b="1" dirty="0"/>
              <a:t>ความสูญเสีย</a:t>
            </a:r>
            <a:endParaRPr lang="en-GB" sz="3600" b="1" dirty="0"/>
          </a:p>
        </p:txBody>
      </p:sp>
      <p:sp>
        <p:nvSpPr>
          <p:cNvPr id="7" name="ลูกศร: โค้ง 6">
            <a:extLst>
              <a:ext uri="{FF2B5EF4-FFF2-40B4-BE49-F238E27FC236}">
                <a16:creationId xmlns:a16="http://schemas.microsoft.com/office/drawing/2014/main" id="{C3C46F57-6EC8-40E0-AA0D-D085ED2BF843}"/>
              </a:ext>
            </a:extLst>
          </p:cNvPr>
          <p:cNvSpPr/>
          <p:nvPr/>
        </p:nvSpPr>
        <p:spPr>
          <a:xfrm rot="5197138">
            <a:off x="11155680" y="2562844"/>
            <a:ext cx="813816" cy="868680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21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720" y="142852"/>
            <a:ext cx="607223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rpetua"/>
                <a:ea typeface="+mn-ea"/>
                <a:cs typeface="EucrosiaUPC" panose="02020603050405020304" pitchFamily="18" charset="-34"/>
              </a:rPr>
              <a:t>ผลงานจากพลังความร่วมมือของภาคีเครือข่าย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240" y="857232"/>
            <a:ext cx="57623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โครงการงบแสน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ช่วยพัฒนาและสนับสนุนภาคีเครือข่าย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(</a:t>
            </a:r>
            <a:r>
              <a:rPr kumimoji="0" lang="th-TH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สห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สาขาวิชาชีพ) มาร่วมตั้งวงคุย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พูดเป็นภาษาเดียวกัน ด้วยสารสนเทศ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แล้วแก้ไขความเสี่ยงไปด้วยกันอย่างมีส่วนร่วม (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5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ส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5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ช)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ngsana New" pitchFamily="18" charset="-34"/>
              </a:rPr>
              <a:t>แล้วถอดบทเรียนเด่นมาขยายผล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226"/>
          <a:stretch>
            <a:fillRect/>
          </a:stretch>
        </p:blipFill>
        <p:spPr bwMode="auto">
          <a:xfrm>
            <a:off x="6447620" y="857232"/>
            <a:ext cx="407753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ตัวเชื่อมต่อตรง 7"/>
          <p:cNvCxnSpPr/>
          <p:nvPr/>
        </p:nvCxnSpPr>
        <p:spPr>
          <a:xfrm>
            <a:off x="3452794" y="4143380"/>
            <a:ext cx="142876" cy="714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B504D30-E975-448A-A4AB-09898442E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40" y="4011800"/>
            <a:ext cx="5973851" cy="24288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05" y="30480"/>
            <a:ext cx="1591101" cy="2295083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th-TH" sz="3200" b="1" dirty="0"/>
              <a:t>ข้อมูล</a:t>
            </a:r>
            <a:br>
              <a:rPr lang="th-TH" sz="3200" b="1" dirty="0"/>
            </a:br>
            <a:r>
              <a:rPr lang="th-TH" sz="3200" b="1" dirty="0"/>
              <a:t>ของ </a:t>
            </a:r>
            <a:br>
              <a:rPr lang="th-TH" sz="3200" b="1" dirty="0"/>
            </a:br>
            <a:r>
              <a:rPr lang="th-TH" sz="3200" b="1" dirty="0"/>
              <a:t>สสจ.</a:t>
            </a:r>
            <a:br>
              <a:rPr lang="th-TH" sz="3200" b="1" dirty="0"/>
            </a:br>
            <a:r>
              <a:rPr lang="th-TH" sz="3200" b="1" dirty="0"/>
              <a:t>อุดรธานี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7" r="13866"/>
          <a:stretch/>
        </p:blipFill>
        <p:spPr>
          <a:xfrm>
            <a:off x="1155250" y="493170"/>
            <a:ext cx="11036750" cy="6334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Down Arrow 4"/>
          <p:cNvSpPr/>
          <p:nvPr/>
        </p:nvSpPr>
        <p:spPr>
          <a:xfrm>
            <a:off x="3757416" y="2511188"/>
            <a:ext cx="484632" cy="64144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7328846" y="2511188"/>
            <a:ext cx="484632" cy="69603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0945505" y="2878048"/>
            <a:ext cx="484632" cy="74639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B924E0D-9402-4F67-8BD3-333E2D93C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846" y="172605"/>
            <a:ext cx="3956755" cy="2010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330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94"/>
            <a:ext cx="11841479" cy="51702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1" y="4254300"/>
            <a:ext cx="4320486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007" y="2306975"/>
            <a:ext cx="3164098" cy="4395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812" y="3412654"/>
            <a:ext cx="4320486" cy="309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19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วงรี 4">
            <a:extLst>
              <a:ext uri="{FF2B5EF4-FFF2-40B4-BE49-F238E27FC236}">
                <a16:creationId xmlns:a16="http://schemas.microsoft.com/office/drawing/2014/main" id="{3BDB1846-2CFA-4EFD-AB60-82E5C3594762}"/>
              </a:ext>
            </a:extLst>
          </p:cNvPr>
          <p:cNvSpPr/>
          <p:nvPr/>
        </p:nvSpPr>
        <p:spPr>
          <a:xfrm>
            <a:off x="6557964" y="371475"/>
            <a:ext cx="5172074" cy="4957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37D5931-BECD-4F26-8BB2-E624B701020F}"/>
              </a:ext>
            </a:extLst>
          </p:cNvPr>
          <p:cNvSpPr/>
          <p:nvPr/>
        </p:nvSpPr>
        <p:spPr>
          <a:xfrm rot="354548">
            <a:off x="1033393" y="5621122"/>
            <a:ext cx="9780082" cy="4512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9DB5B11C-E0E4-4138-9020-B1CD85A3D32E}"/>
              </a:ext>
            </a:extLst>
          </p:cNvPr>
          <p:cNvSpPr/>
          <p:nvPr/>
        </p:nvSpPr>
        <p:spPr>
          <a:xfrm>
            <a:off x="5314950" y="5622279"/>
            <a:ext cx="914400" cy="141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935B5DDC-07CF-4378-BA35-371BF78ACDDA}"/>
              </a:ext>
            </a:extLst>
          </p:cNvPr>
          <p:cNvSpPr/>
          <p:nvPr/>
        </p:nvSpPr>
        <p:spPr>
          <a:xfrm>
            <a:off x="5557837" y="5672875"/>
            <a:ext cx="447675" cy="32802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ลูกศร: ลง 10">
            <a:extLst>
              <a:ext uri="{FF2B5EF4-FFF2-40B4-BE49-F238E27FC236}">
                <a16:creationId xmlns:a16="http://schemas.microsoft.com/office/drawing/2014/main" id="{412CB383-2AF0-46AD-B95C-0E7B0BE3A786}"/>
              </a:ext>
            </a:extLst>
          </p:cNvPr>
          <p:cNvSpPr/>
          <p:nvPr/>
        </p:nvSpPr>
        <p:spPr>
          <a:xfrm>
            <a:off x="8491545" y="4980497"/>
            <a:ext cx="1156083" cy="8202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ลูกศร: ลง 14">
            <a:extLst>
              <a:ext uri="{FF2B5EF4-FFF2-40B4-BE49-F238E27FC236}">
                <a16:creationId xmlns:a16="http://schemas.microsoft.com/office/drawing/2014/main" id="{955CD318-DD0E-4310-90D9-1F292CA5E704}"/>
              </a:ext>
            </a:extLst>
          </p:cNvPr>
          <p:cNvSpPr/>
          <p:nvPr/>
        </p:nvSpPr>
        <p:spPr>
          <a:xfrm>
            <a:off x="1964470" y="4489342"/>
            <a:ext cx="1156084" cy="80883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69E2CBB-1310-45F5-B0A5-BA92025E2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1924" y="1662792"/>
            <a:ext cx="1824933" cy="3300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DF2E31E-B359-4C39-BD88-7C5C6E655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149" y="283413"/>
            <a:ext cx="3013384" cy="1106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A7665B7-371C-480E-8D4A-1112A3EE12EF}"/>
              </a:ext>
            </a:extLst>
          </p:cNvPr>
          <p:cNvSpPr txBox="1"/>
          <p:nvPr/>
        </p:nvSpPr>
        <p:spPr>
          <a:xfrm>
            <a:off x="6939056" y="1687966"/>
            <a:ext cx="968535" cy="258532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b="1" dirty="0"/>
              <a:t>เร็ว</a:t>
            </a:r>
          </a:p>
          <a:p>
            <a:pPr algn="ctr"/>
            <a:r>
              <a:rPr lang="th-TH" b="1" dirty="0"/>
              <a:t>เมา</a:t>
            </a:r>
          </a:p>
          <a:p>
            <a:pPr algn="ctr"/>
            <a:r>
              <a:rPr lang="th-TH" b="1" dirty="0"/>
              <a:t>ง่วง</a:t>
            </a:r>
          </a:p>
          <a:p>
            <a:pPr algn="ctr"/>
            <a:r>
              <a:rPr lang="th-TH" b="1" dirty="0"/>
              <a:t>ปาด</a:t>
            </a:r>
          </a:p>
          <a:p>
            <a:pPr algn="ctr"/>
            <a:r>
              <a:rPr lang="th-TH" b="1" dirty="0"/>
              <a:t>ฝ่า/ย้อน</a:t>
            </a:r>
          </a:p>
          <a:p>
            <a:pPr algn="ctr"/>
            <a:r>
              <a:rPr lang="th-TH" b="1" dirty="0"/>
              <a:t>โทร</a:t>
            </a:r>
          </a:p>
          <a:p>
            <a:pPr algn="ctr"/>
            <a:r>
              <a:rPr lang="th-TH" b="1" dirty="0"/>
              <a:t>ไม่หมวก</a:t>
            </a:r>
          </a:p>
          <a:p>
            <a:pPr algn="ctr"/>
            <a:r>
              <a:rPr lang="th-TH" b="1" dirty="0"/>
              <a:t>ไม่คาด</a:t>
            </a:r>
          </a:p>
          <a:p>
            <a:pPr algn="ctr"/>
            <a:r>
              <a:rPr lang="th-TH" b="1" dirty="0"/>
              <a:t>ไม่มีใบขับขี่</a:t>
            </a:r>
            <a:endParaRPr lang="en-GB" b="1" dirty="0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A12A8268-9E20-4F1B-8C86-862F04B04056}"/>
              </a:ext>
            </a:extLst>
          </p:cNvPr>
          <p:cNvSpPr txBox="1"/>
          <p:nvPr/>
        </p:nvSpPr>
        <p:spPr>
          <a:xfrm>
            <a:off x="10351533" y="1687966"/>
            <a:ext cx="933269" cy="2585323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b="1" dirty="0"/>
              <a:t>คนมักง่าย</a:t>
            </a:r>
          </a:p>
          <a:p>
            <a:pPr algn="ctr"/>
            <a:r>
              <a:rPr lang="th-TH" b="1" dirty="0"/>
              <a:t>ถนนไม่ดี</a:t>
            </a:r>
          </a:p>
          <a:p>
            <a:pPr algn="ctr"/>
            <a:r>
              <a:rPr lang="th-TH" b="1" dirty="0"/>
              <a:t>มืด</a:t>
            </a:r>
          </a:p>
          <a:p>
            <a:pPr algn="ctr"/>
            <a:r>
              <a:rPr lang="th-TH" b="1" dirty="0"/>
              <a:t>แมงกะไซด์</a:t>
            </a:r>
          </a:p>
          <a:p>
            <a:pPr algn="ctr"/>
            <a:r>
              <a:rPr lang="th-TH" b="1" dirty="0"/>
              <a:t>รถไม่ผ่าน</a:t>
            </a:r>
          </a:p>
          <a:p>
            <a:pPr algn="ctr"/>
            <a:r>
              <a:rPr lang="th-TH" b="1" dirty="0"/>
              <a:t>เมืองมั่ว</a:t>
            </a:r>
          </a:p>
          <a:p>
            <a:pPr algn="ctr"/>
            <a:r>
              <a:rPr lang="th-TH" b="1" dirty="0"/>
              <a:t>ชินชา</a:t>
            </a:r>
          </a:p>
          <a:p>
            <a:pPr algn="ctr"/>
            <a:r>
              <a:rPr lang="th-TH" b="1" dirty="0"/>
              <a:t>ไม่กลัว</a:t>
            </a:r>
          </a:p>
          <a:p>
            <a:pPr algn="ctr"/>
            <a:endParaRPr lang="en-GB" b="1" dirty="0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FDF2A35E-DB79-4E37-A36E-F4459AA36607}"/>
              </a:ext>
            </a:extLst>
          </p:cNvPr>
          <p:cNvSpPr txBox="1"/>
          <p:nvPr/>
        </p:nvSpPr>
        <p:spPr>
          <a:xfrm>
            <a:off x="9643113" y="3534625"/>
            <a:ext cx="570990" cy="1477328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b="1" dirty="0"/>
              <a:t>เจ็บ </a:t>
            </a:r>
          </a:p>
          <a:p>
            <a:pPr algn="ctr"/>
            <a:r>
              <a:rPr lang="th-TH" b="1" dirty="0"/>
              <a:t>ตาย</a:t>
            </a:r>
          </a:p>
          <a:p>
            <a:pPr algn="ctr"/>
            <a:r>
              <a:rPr lang="th-TH" b="1" dirty="0"/>
              <a:t>พิการ</a:t>
            </a:r>
          </a:p>
          <a:p>
            <a:pPr algn="ctr"/>
            <a:r>
              <a:rPr lang="th-TH" b="1" dirty="0"/>
              <a:t>ภาระ</a:t>
            </a:r>
          </a:p>
          <a:p>
            <a:pPr algn="ctr"/>
            <a:r>
              <a:rPr lang="th-TH" b="1" dirty="0"/>
              <a:t>จน</a:t>
            </a:r>
            <a:endParaRPr lang="en-GB" b="1" dirty="0"/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AF0F2626-7D0A-4803-A8F6-71E16C51DC30}"/>
              </a:ext>
            </a:extLst>
          </p:cNvPr>
          <p:cNvSpPr/>
          <p:nvPr/>
        </p:nvSpPr>
        <p:spPr>
          <a:xfrm>
            <a:off x="678293" y="1136096"/>
            <a:ext cx="3728438" cy="341904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b="1" dirty="0"/>
              <a:t>  </a:t>
            </a:r>
            <a:endParaRPr lang="th-TH" sz="13800" b="1" dirty="0"/>
          </a:p>
          <a:p>
            <a:pPr algn="ctr"/>
            <a:r>
              <a:rPr lang="en-GB" sz="13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7ED1796-C35B-49C8-A81F-EBBB69761F98}"/>
              </a:ext>
            </a:extLst>
          </p:cNvPr>
          <p:cNvSpPr txBox="1"/>
          <p:nvPr/>
        </p:nvSpPr>
        <p:spPr>
          <a:xfrm>
            <a:off x="1103691" y="125330"/>
            <a:ext cx="2813591" cy="18158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/>
              <a:t>ต้องการระดมสรรพกำลัง</a:t>
            </a:r>
          </a:p>
          <a:p>
            <a:pPr algn="ctr"/>
            <a:r>
              <a:rPr lang="th-TH" sz="2800" b="1" dirty="0"/>
              <a:t>หลากหลายเครือข่าย</a:t>
            </a:r>
          </a:p>
          <a:p>
            <a:pPr algn="ctr"/>
            <a:r>
              <a:rPr lang="th-TH" sz="2800" b="1" dirty="0"/>
              <a:t>ทั้งแนวราบและแนวดิ่ง</a:t>
            </a:r>
          </a:p>
          <a:p>
            <a:pPr algn="ctr"/>
            <a:r>
              <a:rPr lang="th-TH" sz="2800" b="1" dirty="0"/>
              <a:t>ทั้ง </a:t>
            </a:r>
            <a:r>
              <a:rPr lang="en-GB" sz="2800" b="1" dirty="0"/>
              <a:t>Track A ,B</a:t>
            </a:r>
          </a:p>
        </p:txBody>
      </p:sp>
    </p:spTree>
    <p:extLst>
      <p:ext uri="{BB962C8B-B14F-4D97-AF65-F5344CB8AC3E}">
        <p14:creationId xmlns:p14="http://schemas.microsoft.com/office/powerpoint/2010/main" val="730752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>
            <a:extLst>
              <a:ext uri="{FF2B5EF4-FFF2-40B4-BE49-F238E27FC236}">
                <a16:creationId xmlns:a16="http://schemas.microsoft.com/office/drawing/2014/main" id="{9F6841CB-9A6F-46B6-BCE6-5DC42CA95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045" y="2747633"/>
            <a:ext cx="4242568" cy="1520544"/>
          </a:xfrm>
          <a:prstGeom prst="flowChartProcess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โครงการพัฒนาศักยภาพแกนนำ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และเชื่อมภาคีจังหวัด(งบแสน)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ปี 2562 – 2564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3" name="AutoShape 5">
            <a:extLst>
              <a:ext uri="{FF2B5EF4-FFF2-40B4-BE49-F238E27FC236}">
                <a16:creationId xmlns:a16="http://schemas.microsoft.com/office/drawing/2014/main" id="{8E39621F-7EC1-4C0F-97C8-54DA63FC7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50" y="331804"/>
            <a:ext cx="4242568" cy="2584066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สอจร.กลาง/ภาค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สอจร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8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โครงการ จังหวัดถนนปลอดภัย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พ.ศ.2562-2564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3CCEB20B-D750-41D6-81F0-52B920525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4205" y="328328"/>
            <a:ext cx="4242568" cy="2533907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นโยบายส่วนกลาง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(มท๒)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ตำบลขับขี่ปลอดภัย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A517CA03-10AF-4F8D-82FE-4DAC1D790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302598"/>
            <a:ext cx="8412480" cy="2584066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Calibri" panose="020F0502020204030204" pitchFamily="34" charset="0"/>
                <a:cs typeface="Cordia New" panose="020B0304020202020204" pitchFamily="34" charset="-34"/>
              </a:rPr>
              <a:t>การบูรณาการระดับจังหวัด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UPC" panose="02020603050405020304" pitchFamily="18" charset="-3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Calibri" panose="020F0502020204030204" pitchFamily="34" charset="0"/>
                <a:cs typeface="Cordia New" panose="020B0304020202020204" pitchFamily="34" charset="-34"/>
              </a:rPr>
              <a:t>เร่งสร้าง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UPC" panose="02020603050405020304" pitchFamily="18" charset="-34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Calibri" panose="020F0502020204030204" pitchFamily="34" charset="0"/>
                <a:cs typeface="Cordia New" panose="020B0304020202020204" pitchFamily="34" charset="-34"/>
              </a:rPr>
              <a:t>จังหวัดถนนปลอดภัย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Calibri" panose="020F0502020204030204" pitchFamily="34" charset="0"/>
                <a:cs typeface="+mn-cs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Calibri" panose="020F0502020204030204" pitchFamily="34" charset="0"/>
                <a:cs typeface="Cordia New" panose="020B0304020202020204" pitchFamily="34" charset="-34"/>
              </a:rPr>
              <a:t>รณรงค์หมวกนิรภัย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Calibri" panose="020F0502020204030204" pitchFamily="34" charset="0"/>
                <a:cs typeface="+mn-cs"/>
              </a:rPr>
              <a:t>100%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UPC" panose="02020603050405020304" pitchFamily="18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UPC" panose="02020603050405020304" pitchFamily="18" charset="-34"/>
                <a:ea typeface="Calibri" panose="020F0502020204030204" pitchFamily="34" charset="0"/>
                <a:cs typeface="Cordia New" panose="020B0304020202020204" pitchFamily="34" charset="-34"/>
              </a:rPr>
              <a:t>ด้วยพลังตำบล(ท้องถิ่น)ขับขี่ปลอดภัย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UPC" panose="02020603050405020304" pitchFamily="18" charset="-3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F2AF456-C26B-4D72-A8A6-F9971B822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002" y="192677"/>
            <a:ext cx="3550021" cy="2493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ลูกศร: ซ้าย-ขวา 6">
            <a:extLst>
              <a:ext uri="{FF2B5EF4-FFF2-40B4-BE49-F238E27FC236}">
                <a16:creationId xmlns:a16="http://schemas.microsoft.com/office/drawing/2014/main" id="{C9092E29-6E55-4F85-ADA6-77238FDB402A}"/>
              </a:ext>
            </a:extLst>
          </p:cNvPr>
          <p:cNvSpPr/>
          <p:nvPr/>
        </p:nvSpPr>
        <p:spPr>
          <a:xfrm>
            <a:off x="5402586" y="2151539"/>
            <a:ext cx="1936232" cy="484632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ลูกศร: ลง 7">
            <a:extLst>
              <a:ext uri="{FF2B5EF4-FFF2-40B4-BE49-F238E27FC236}">
                <a16:creationId xmlns:a16="http://schemas.microsoft.com/office/drawing/2014/main" id="{556830A7-A8E7-4351-BA6F-3104D5BE14C1}"/>
              </a:ext>
            </a:extLst>
          </p:cNvPr>
          <p:cNvSpPr/>
          <p:nvPr/>
        </p:nvSpPr>
        <p:spPr>
          <a:xfrm>
            <a:off x="6175012" y="2418323"/>
            <a:ext cx="484632" cy="66151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ลูกศร: ลง 8">
            <a:extLst>
              <a:ext uri="{FF2B5EF4-FFF2-40B4-BE49-F238E27FC236}">
                <a16:creationId xmlns:a16="http://schemas.microsoft.com/office/drawing/2014/main" id="{327890A6-10F9-4F2B-A011-DB6D3D9EAE0C}"/>
              </a:ext>
            </a:extLst>
          </p:cNvPr>
          <p:cNvSpPr/>
          <p:nvPr/>
        </p:nvSpPr>
        <p:spPr>
          <a:xfrm>
            <a:off x="6326124" y="4116198"/>
            <a:ext cx="484632" cy="420998"/>
          </a:xfrm>
          <a:prstGeom prst="downArrow">
            <a:avLst>
              <a:gd name="adj1" fmla="val 62579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8C994AF-4761-40CC-A6B2-FB4932DC1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6" y="232228"/>
            <a:ext cx="1268801" cy="880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84A1CB1-E409-40AE-B810-E0F18085B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506" y="667163"/>
            <a:ext cx="1767840" cy="17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41676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เสมอภาค">
  <a:themeElements>
    <a:clrScheme name="เสมอภาค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เสมอภาค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เสมอภาค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595</Words>
  <Application>Microsoft Office PowerPoint</Application>
  <PresentationFormat>แบบจอกว้าง</PresentationFormat>
  <Paragraphs>104</Paragraphs>
  <Slides>16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5</vt:i4>
      </vt:variant>
      <vt:variant>
        <vt:lpstr>ชื่อเรื่องสไลด์</vt:lpstr>
      </vt:variant>
      <vt:variant>
        <vt:i4>16</vt:i4>
      </vt:variant>
    </vt:vector>
  </HeadingPairs>
  <TitlesOfParts>
    <vt:vector size="29" baseType="lpstr">
      <vt:lpstr>Angsana New</vt:lpstr>
      <vt:lpstr>AngsanaUPC</vt:lpstr>
      <vt:lpstr>Arial</vt:lpstr>
      <vt:lpstr>Calibri</vt:lpstr>
      <vt:lpstr>Calibri Light</vt:lpstr>
      <vt:lpstr>Franklin Gothic Book</vt:lpstr>
      <vt:lpstr>Perpetua</vt:lpstr>
      <vt:lpstr>Wingdings 2</vt:lpstr>
      <vt:lpstr>ธีมของ Office</vt:lpstr>
      <vt:lpstr>Office Theme</vt:lpstr>
      <vt:lpstr>5_Office Theme</vt:lpstr>
      <vt:lpstr>เสมอภาค</vt:lpstr>
      <vt:lpstr>2_ธีมของ Office</vt:lpstr>
      <vt:lpstr>   วัตถุประสงค์ โครงการพัฒนาและเชื่อมภาคีเครือข่าย เพื่อการป้องกันทุกข์ภัยทางถนนในระดับจังหวัด (โครงการงบหนึ่งแสน)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ข้อมูล ของ  สสจ. อุดรธานี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วัตถุประสงค์หลักของโครงการฯ </vt:lpstr>
      <vt:lpstr>ตัวชี้วัดสำคัญ</vt:lpstr>
      <vt:lpstr>ตัวชี้วัดสำคัญ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วัตถุประสงค์ โครงการพัฒนาและเชื่อมภาคีเครือข่าย เพื่อการป้องกันทุกข์ภัยทางถนนในระดับจังหวัด (โครงการงบหนึ่งแสน)  </dc:title>
  <dc:creator>Lenovo</dc:creator>
  <cp:lastModifiedBy>Lenovo</cp:lastModifiedBy>
  <cp:revision>16</cp:revision>
  <dcterms:created xsi:type="dcterms:W3CDTF">2020-03-16T20:20:00Z</dcterms:created>
  <dcterms:modified xsi:type="dcterms:W3CDTF">2020-03-17T06:56:53Z</dcterms:modified>
</cp:coreProperties>
</file>