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75" r:id="rId1"/>
  </p:sldMasterIdLst>
  <p:notesMasterIdLst>
    <p:notesMasterId r:id="rId46"/>
  </p:notesMasterIdLst>
  <p:handoutMasterIdLst>
    <p:handoutMasterId r:id="rId47"/>
  </p:handoutMasterIdLst>
  <p:sldIdLst>
    <p:sldId id="678" r:id="rId2"/>
    <p:sldId id="480" r:id="rId3"/>
    <p:sldId id="508" r:id="rId4"/>
    <p:sldId id="603" r:id="rId5"/>
    <p:sldId id="656" r:id="rId6"/>
    <p:sldId id="650" r:id="rId7"/>
    <p:sldId id="538" r:id="rId8"/>
    <p:sldId id="651" r:id="rId9"/>
    <p:sldId id="652" r:id="rId10"/>
    <p:sldId id="539" r:id="rId11"/>
    <p:sldId id="604" r:id="rId12"/>
    <p:sldId id="589" r:id="rId13"/>
    <p:sldId id="590" r:id="rId14"/>
    <p:sldId id="632" r:id="rId15"/>
    <p:sldId id="633" r:id="rId16"/>
    <p:sldId id="592" r:id="rId17"/>
    <p:sldId id="641" r:id="rId18"/>
    <p:sldId id="642" r:id="rId19"/>
    <p:sldId id="643" r:id="rId20"/>
    <p:sldId id="653" r:id="rId21"/>
    <p:sldId id="654" r:id="rId22"/>
    <p:sldId id="655" r:id="rId23"/>
    <p:sldId id="645" r:id="rId24"/>
    <p:sldId id="548" r:id="rId25"/>
    <p:sldId id="526" r:id="rId26"/>
    <p:sldId id="527" r:id="rId27"/>
    <p:sldId id="529" r:id="rId28"/>
    <p:sldId id="657" r:id="rId29"/>
    <p:sldId id="668" r:id="rId30"/>
    <p:sldId id="660" r:id="rId31"/>
    <p:sldId id="661" r:id="rId32"/>
    <p:sldId id="669" r:id="rId33"/>
    <p:sldId id="674" r:id="rId34"/>
    <p:sldId id="662" r:id="rId35"/>
    <p:sldId id="663" r:id="rId36"/>
    <p:sldId id="665" r:id="rId37"/>
    <p:sldId id="666" r:id="rId38"/>
    <p:sldId id="676" r:id="rId39"/>
    <p:sldId id="667" r:id="rId40"/>
    <p:sldId id="677" r:id="rId41"/>
    <p:sldId id="580" r:id="rId42"/>
    <p:sldId id="670" r:id="rId43"/>
    <p:sldId id="675" r:id="rId44"/>
    <p:sldId id="630" r:id="rId45"/>
  </p:sldIdLst>
  <p:sldSz cx="9144000" cy="6858000" type="screen4x3"/>
  <p:notesSz cx="6797675" cy="9926638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  <a:srgbClr val="99CCFF"/>
    <a:srgbClr val="FFCCFF"/>
    <a:srgbClr val="FFFF99"/>
    <a:srgbClr val="0000C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 autoAdjust="0"/>
    <p:restoredTop sz="94660"/>
  </p:normalViewPr>
  <p:slideViewPr>
    <p:cSldViewPr>
      <p:cViewPr>
        <p:scale>
          <a:sx n="60" d="100"/>
          <a:sy n="60" d="100"/>
        </p:scale>
        <p:origin x="1541" y="5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_____Microsoft_Excel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Natthira\&#3629;&#3623;&#3636;&#3607;&#3618;&#3634;\&#3592;&#3635;&#3609;&#3623;&#3609;&#3612;&#3641;&#3657;&#3610;&#3634;&#3604;&#3648;&#3592;&#3655;&#3610;&#3649;&#3621;&#3632;&#3648;&#3626;&#3637;&#3618;&#3594;&#3637;&#3623;&#3636;&#3605;&#3607;&#3637;&#3656;&#3648;&#3586;&#3657;&#3634;&#3619;&#3633;&#3610;&#3610;&#3619;&#3636;&#3585;&#3634;&#3619;&#3651;&#3609;&#3650;&#3619;&#3591;&#3614;&#3618;&#3634;&#3610;&#3634;&#3621;&#3648;&#3611;&#3619;&#3637;&#3618;&#3610;&#3648;&#3607;&#3637;&#3618;&#3610;ipd%20opd%202560.xlsx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8.jpeg"/><Relationship Id="rId1" Type="http://schemas.openxmlformats.org/officeDocument/2006/relationships/themeOverride" Target="../theme/themeOverrid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2334028099428744E-2"/>
          <c:y val="1.8173391619797346E-2"/>
          <c:w val="0.91047642941691109"/>
          <c:h val="0.71600622270012271"/>
        </c:manualLayout>
      </c:layout>
      <c:barChart>
        <c:barDir val="col"/>
        <c:grouping val="clustered"/>
        <c:varyColors val="0"/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36"/>
        <c:overlap val="-17"/>
        <c:axId val="266048856"/>
        <c:axId val="266050424"/>
      </c:barChart>
      <c:catAx>
        <c:axId val="266048856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66050424"/>
        <c:crosses val="autoZero"/>
        <c:auto val="1"/>
        <c:lblAlgn val="ctr"/>
        <c:lblOffset val="100"/>
        <c:noMultiLvlLbl val="0"/>
      </c:catAx>
      <c:valAx>
        <c:axId val="266050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ysClr val="windowText" lastClr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6604885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n>
            <a:solidFill>
              <a:schemeClr val="accent1"/>
            </a:solidFill>
          </a:ln>
        </a:defRPr>
      </a:pPr>
      <a:endParaRPr lang="th-TH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Top ten Lowest mortality Rate per 100,000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Sheet1!$B$18</c:f>
              <c:strCache>
                <c:ptCount val="1"/>
                <c:pt idx="0">
                  <c:v>Rate per 100,000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ln>
                      <a:solidFill>
                        <a:schemeClr val="accent1"/>
                      </a:solidFill>
                    </a:ln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th-T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Sheet1!$A$19:$A$28</c:f>
              <c:strCache>
                <c:ptCount val="10"/>
                <c:pt idx="0">
                  <c:v>Switzerland</c:v>
                </c:pt>
                <c:pt idx="1">
                  <c:v>Norway</c:v>
                </c:pt>
                <c:pt idx="2">
                  <c:v>Sweden</c:v>
                </c:pt>
                <c:pt idx="3">
                  <c:v>Singapore</c:v>
                </c:pt>
                <c:pt idx="4">
                  <c:v>UK</c:v>
                </c:pt>
                <c:pt idx="5">
                  <c:v>Netherland</c:v>
                </c:pt>
                <c:pt idx="6">
                  <c:v>Denmark</c:v>
                </c:pt>
                <c:pt idx="7">
                  <c:v>Japan</c:v>
                </c:pt>
                <c:pt idx="8">
                  <c:v>Germany</c:v>
                </c:pt>
                <c:pt idx="9">
                  <c:v>Ireland</c:v>
                </c:pt>
              </c:strCache>
            </c:strRef>
          </c:cat>
          <c:val>
            <c:numRef>
              <c:f>Sheet1!$B$19:$B$28</c:f>
              <c:numCache>
                <c:formatCode>General</c:formatCode>
                <c:ptCount val="10"/>
                <c:pt idx="0">
                  <c:v>2.7</c:v>
                </c:pt>
                <c:pt idx="1">
                  <c:v>2.7</c:v>
                </c:pt>
                <c:pt idx="2">
                  <c:v>2.8</c:v>
                </c:pt>
                <c:pt idx="3">
                  <c:v>2.8</c:v>
                </c:pt>
                <c:pt idx="4">
                  <c:v>3.1</c:v>
                </c:pt>
                <c:pt idx="5">
                  <c:v>3.8</c:v>
                </c:pt>
                <c:pt idx="6">
                  <c:v>4</c:v>
                </c:pt>
                <c:pt idx="7">
                  <c:v>4.0999999999999996</c:v>
                </c:pt>
                <c:pt idx="8">
                  <c:v>4.0999999999999996</c:v>
                </c:pt>
                <c:pt idx="9">
                  <c:v>4.0999999999999996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86-4392-9392-2D8644183CE3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5"/>
        <c:axId val="267006552"/>
        <c:axId val="267005768"/>
      </c:barChart>
      <c:catAx>
        <c:axId val="267006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cap="all" baseline="0">
                <a:ln>
                  <a:solidFill>
                    <a:schemeClr val="accent1"/>
                  </a:solidFill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67005768"/>
        <c:crosses val="autoZero"/>
        <c:auto val="1"/>
        <c:lblAlgn val="ctr"/>
        <c:lblOffset val="100"/>
        <c:noMultiLvlLbl val="0"/>
      </c:catAx>
      <c:valAx>
        <c:axId val="267005768"/>
        <c:scaling>
          <c:orientation val="minMax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ln>
                  <a:solidFill>
                    <a:schemeClr val="accent1"/>
                  </a:solidFill>
                </a:ln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h-TH"/>
          </a:p>
        </c:txPr>
        <c:crossAx val="267006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n>
            <a:solidFill>
              <a:schemeClr val="accent1"/>
            </a:solidFill>
          </a:ln>
        </a:defRPr>
      </a:pPr>
      <a:endParaRPr lang="th-TH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th-TH" sz="1600" dirty="0"/>
              <a:t>จำนวนผู้บาดเจ็บและเสียชีวิตที่เข้ารับบริการในโรงพยาบาลเปรียบเทียบ</a:t>
            </a:r>
          </a:p>
          <a:p>
            <a:pPr>
              <a:defRPr/>
            </a:pPr>
            <a:r>
              <a:rPr lang="th-TH" sz="1600" baseline="0" dirty="0"/>
              <a:t> </a:t>
            </a:r>
            <a:r>
              <a:rPr lang="en-US" sz="1600" dirty="0"/>
              <a:t>IPD</a:t>
            </a:r>
            <a:r>
              <a:rPr lang="th-TH" sz="1600" baseline="0" dirty="0"/>
              <a:t> และ </a:t>
            </a:r>
            <a:r>
              <a:rPr lang="en-US" sz="1600" baseline="0" dirty="0"/>
              <a:t>OPD </a:t>
            </a:r>
            <a:r>
              <a:rPr lang="th-TH" sz="1600" baseline="0" dirty="0"/>
              <a:t>ปี 2560</a:t>
            </a:r>
            <a:r>
              <a:rPr lang="en-US" sz="1600" dirty="0"/>
              <a:t> </a:t>
            </a: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IPD</c:v>
                </c:pt>
              </c:strCache>
            </c:strRef>
          </c:tx>
          <c:spPr>
            <a:ln>
              <a:solidFill>
                <a:schemeClr val="accent6">
                  <a:lumMod val="75000"/>
                </a:schemeClr>
              </a:solidFill>
            </a:ln>
          </c:spPr>
          <c:marker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883495145631069E-2"/>
                  <c:y val="-2.8112445354260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7396619920891772E-2"/>
                  <c:y val="-3.012047716527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7396619920891772E-2"/>
                  <c:y val="-3.012047716527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8834951456310642E-2"/>
                  <c:y val="-3.815260440935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5958288385472853E-2"/>
                  <c:y val="-3.4136540787316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5958288385472853E-2"/>
                  <c:y val="-2.8112445354260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4519956850053941E-2"/>
                  <c:y val="-3.012047716527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3.7396619920891772E-2"/>
                  <c:y val="-3.4136540787316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3.5958288385472853E-2"/>
                  <c:y val="-3.212850897629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3.308162531463503E-2"/>
                  <c:y val="-3.012047716527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8834951456310801E-2"/>
                  <c:y val="-3.6144572598334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4451636102121553E-2"/>
                  <c:y val="-3.4136540787316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Sheet1!$B$2:$B$13</c:f>
              <c:numCache>
                <c:formatCode>_(* #,##0_);_(* \(#,##0\);_(* "-"??_);_(@_)</c:formatCode>
                <c:ptCount val="12"/>
                <c:pt idx="0">
                  <c:v>21238</c:v>
                </c:pt>
                <c:pt idx="1">
                  <c:v>20033</c:v>
                </c:pt>
                <c:pt idx="2">
                  <c:v>21959</c:v>
                </c:pt>
                <c:pt idx="3">
                  <c:v>19815</c:v>
                </c:pt>
                <c:pt idx="4">
                  <c:v>18224</c:v>
                </c:pt>
                <c:pt idx="5">
                  <c:v>18384</c:v>
                </c:pt>
                <c:pt idx="6">
                  <c:v>17510</c:v>
                </c:pt>
                <c:pt idx="7">
                  <c:v>17550</c:v>
                </c:pt>
                <c:pt idx="8">
                  <c:v>16148</c:v>
                </c:pt>
                <c:pt idx="9">
                  <c:v>21421</c:v>
                </c:pt>
                <c:pt idx="10">
                  <c:v>22728</c:v>
                </c:pt>
                <c:pt idx="11">
                  <c:v>24784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OPD</c:v>
                </c:pt>
              </c:strCache>
            </c:strRef>
          </c:tx>
          <c:spPr>
            <a:ln>
              <a:solidFill>
                <a:schemeClr val="accent5">
                  <a:lumMod val="75000"/>
                </a:schemeClr>
              </a:solidFill>
            </a:ln>
          </c:spPr>
          <c:marker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3149946062567369E-2"/>
                  <c:y val="-3.012047716527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83495145631069E-2"/>
                  <c:y val="-3.8152604409353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308162531463503E-2"/>
                  <c:y val="-3.212850897629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3.5958288385472797E-2"/>
                  <c:y val="-3.61445725983346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5.1779935275080895E-2"/>
                  <c:y val="-4.0160636220371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4.0273282991729595E-2"/>
                  <c:y val="-3.012047716527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5958288385472853E-2"/>
                  <c:y val="-3.41365407873161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3149946062567369E-2"/>
                  <c:y val="-3.01204771652789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4.3149946062567369E-2"/>
                  <c:y val="-3.0120477165278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4.4588277597986371E-2"/>
                  <c:y val="-3.4136540787316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3.1643293779216243E-2"/>
                  <c:y val="-3.0120477165278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4383315354189141E-2"/>
                  <c:y val="-2.20883499212045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th-TH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Sheet1!$A$2:$A$13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Sheet1!$C$2:$C$13</c:f>
              <c:numCache>
                <c:formatCode>_(* #,##0_);_(* \(#,##0\);_(* "-"??_);_(@_)</c:formatCode>
                <c:ptCount val="12"/>
                <c:pt idx="0">
                  <c:v>81566</c:v>
                </c:pt>
                <c:pt idx="1">
                  <c:v>77275</c:v>
                </c:pt>
                <c:pt idx="2">
                  <c:v>84878</c:v>
                </c:pt>
                <c:pt idx="3">
                  <c:v>77547</c:v>
                </c:pt>
                <c:pt idx="4">
                  <c:v>74743</c:v>
                </c:pt>
                <c:pt idx="5">
                  <c:v>76965</c:v>
                </c:pt>
                <c:pt idx="6">
                  <c:v>74729</c:v>
                </c:pt>
                <c:pt idx="7">
                  <c:v>75738</c:v>
                </c:pt>
                <c:pt idx="8">
                  <c:v>74555</c:v>
                </c:pt>
                <c:pt idx="9">
                  <c:v>80505</c:v>
                </c:pt>
                <c:pt idx="10">
                  <c:v>83288</c:v>
                </c:pt>
                <c:pt idx="11">
                  <c:v>86199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006944"/>
        <c:axId val="267003024"/>
      </c:lineChart>
      <c:catAx>
        <c:axId val="267006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7003024"/>
        <c:crosses val="autoZero"/>
        <c:auto val="1"/>
        <c:lblAlgn val="ctr"/>
        <c:lblOffset val="100"/>
        <c:noMultiLvlLbl val="0"/>
      </c:catAx>
      <c:valAx>
        <c:axId val="267003024"/>
        <c:scaling>
          <c:orientation val="minMax"/>
        </c:scaling>
        <c:delete val="0"/>
        <c:axPos val="l"/>
        <c:majorGridlines/>
        <c:numFmt formatCode="_(* #,##0_);_(* \(#,##0\);_(* &quot;-&quot;??_);_(@_)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th-TH"/>
          </a:p>
        </c:txPr>
        <c:crossAx val="2670069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b="1"/>
            </a:pPr>
            <a:endParaRPr lang="th-TH"/>
          </a:p>
        </c:txPr>
      </c:dTable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th-TH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hPercent val="50"/>
      <c:rotY val="200"/>
      <c:depthPercent val="10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'15-16_vehicle'!$A$3</c:f>
              <c:strCache>
                <c:ptCount val="1"/>
                <c:pt idx="0">
                  <c:v>Table 15 Number of traffic injury by vehicles (1997-2013)</c:v>
                </c:pt>
              </c:strCache>
            </c:strRef>
          </c:tx>
          <c:spPr>
            <a:gradFill flip="none" rotWithShape="1">
              <a:gsLst>
                <a:gs pos="0">
                  <a:srgbClr val="C96D20"/>
                </a:gs>
                <a:gs pos="80000">
                  <a:srgbClr val="FF9034"/>
                </a:gs>
                <a:gs pos="100000">
                  <a:srgbClr val="FF9035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c:spPr>
          <c:explosion val="31"/>
          <c:dPt>
            <c:idx val="0"/>
            <c:bubble3D val="0"/>
            <c:explosion val="18"/>
          </c:dPt>
          <c:dPt>
            <c:idx val="1"/>
            <c:bubble3D val="0"/>
            <c:spPr>
              <a:blipFill rotWithShape="1">
                <a:blip xmlns:r="http://schemas.openxmlformats.org/officeDocument/2006/relationships" r:embed="rId2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c:spPr>
          </c:dPt>
          <c:dPt>
            <c:idx val="2"/>
            <c:bubble3D val="0"/>
            <c:spPr>
              <a:gradFill flip="none" rotWithShape="1">
                <a:gsLst>
                  <a:gs pos="0">
                    <a:srgbClr val="9A2F2C"/>
                  </a:gs>
                  <a:gs pos="80000">
                    <a:srgbClr val="CA3E3A"/>
                  </a:gs>
                  <a:gs pos="100000">
                    <a:srgbClr val="CE3B37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c:spPr>
          </c:dPt>
          <c:dPt>
            <c:idx val="3"/>
            <c:bubble3D val="0"/>
            <c:spPr>
              <a:solidFill>
                <a:srgbClr val="8064A2"/>
              </a:solidFill>
              <a:ln w="12700" cap="flat">
                <a:noFill/>
                <a:miter lim="400000"/>
              </a:ln>
              <a:effectLst/>
            </c:spPr>
          </c:dPt>
          <c:dPt>
            <c:idx val="4"/>
            <c:bubble3D val="0"/>
            <c:spPr>
              <a:solidFill>
                <a:srgbClr val="4BACC6"/>
              </a:solidFill>
              <a:ln w="12700" cap="flat">
                <a:noFill/>
                <a:miter lim="400000"/>
              </a:ln>
              <a:effectLst/>
            </c:spPr>
          </c:dPt>
          <c:dPt>
            <c:idx val="5"/>
            <c:bubble3D val="0"/>
            <c:spPr>
              <a:solidFill>
                <a:srgbClr val="F79646"/>
              </a:solidFill>
              <a:ln w="12700" cap="flat">
                <a:noFill/>
                <a:miter lim="400000"/>
              </a:ln>
              <a:effectLst/>
            </c:spPr>
          </c:dPt>
          <c:dPt>
            <c:idx val="6"/>
            <c:bubble3D val="0"/>
            <c:spPr>
              <a:solidFill>
                <a:srgbClr val="4F81BD"/>
              </a:solidFill>
              <a:ln w="12700" cap="flat">
                <a:noFill/>
                <a:miter lim="400000"/>
              </a:ln>
              <a:effectLst/>
            </c:spPr>
          </c:dPt>
          <c:dPt>
            <c:idx val="7"/>
            <c:bubble3D val="0"/>
            <c:spPr>
              <a:solidFill>
                <a:srgbClr val="C0504D"/>
              </a:solidFill>
              <a:ln w="12700" cap="flat">
                <a:noFill/>
                <a:miter lim="400000"/>
              </a:ln>
              <a:effectLst/>
            </c:spPr>
          </c:dPt>
          <c:dPt>
            <c:idx val="8"/>
            <c:bubble3D val="0"/>
            <c:spPr>
              <a:solidFill>
                <a:srgbClr val="9BBB59"/>
              </a:solidFill>
              <a:ln w="12700" cap="flat">
                <a:noFill/>
                <a:miter lim="400000"/>
              </a:ln>
              <a:effectLst/>
            </c:spPr>
          </c:dPt>
          <c:dPt>
            <c:idx val="9"/>
            <c:bubble3D val="0"/>
            <c:spPr>
              <a:solidFill>
                <a:srgbClr val="8064A2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layout>
                <c:manualLayout>
                  <c:x val="9.747142793979488E-2"/>
                  <c:y val="0.1626488830066538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0484335010218432E-2"/>
                  <c:y val="-0.1636285230811643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159409969202549"/>
                  <c:y val="-8.88143049292813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9.0863044663151163E-2"/>
                  <c:y val="3.57263135338207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3.6784974631524282E-2"/>
                  <c:y val="4.6756488160050579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0002715465751302"/>
                  <c:y val="-1.399447871430141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0.15961284657892488"/>
                  <c:y val="-3.525494107253920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solidFill>
                <a:schemeClr val="lt1"/>
              </a:solidFill>
              <a:ln w="25400" cap="flat" cmpd="sng" algn="ctr">
                <a:solidFill>
                  <a:schemeClr val="accent1"/>
                </a:solidFill>
                <a:prstDash val="solid"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'15-16_vehicle'!$A$5:$A$20</c:f>
              <c:strCache>
                <c:ptCount val="16"/>
                <c:pt idx="0">
                  <c:v>Motorcycle</c:v>
                </c:pt>
                <c:pt idx="1">
                  <c:v>Pick up</c:v>
                </c:pt>
                <c:pt idx="2">
                  <c:v>Pedestrian</c:v>
                </c:pt>
                <c:pt idx="3">
                  <c:v>Bicycle/Tricycle</c:v>
                </c:pt>
                <c:pt idx="4">
                  <c:v>Heavy Truck</c:v>
                </c:pt>
                <c:pt idx="5">
                  <c:v>Minibus</c:v>
                </c:pt>
                <c:pt idx="6">
                  <c:v>Sedan</c:v>
                </c:pt>
                <c:pt idx="7">
                  <c:v>Motor Tricycle</c:v>
                </c:pt>
                <c:pt idx="8">
                  <c:v>Bus</c:v>
                </c:pt>
                <c:pt idx="9">
                  <c:v>Agricultural vehicle</c:v>
                </c:pt>
                <c:pt idx="10">
                  <c:v>Trailler</c:v>
                </c:pt>
                <c:pt idx="11">
                  <c:v>Motor plugh with pick up</c:v>
                </c:pt>
                <c:pt idx="12">
                  <c:v>Others</c:v>
                </c:pt>
                <c:pt idx="13">
                  <c:v>Taxi</c:v>
                </c:pt>
                <c:pt idx="14">
                  <c:v>Train</c:v>
                </c:pt>
                <c:pt idx="15">
                  <c:v>Van</c:v>
                </c:pt>
              </c:strCache>
            </c:strRef>
          </c:cat>
          <c:val>
            <c:numRef>
              <c:f>'15-16_vehicle'!$R$5:$R$20</c:f>
              <c:numCache>
                <c:formatCode>#,##0</c:formatCode>
                <c:ptCount val="16"/>
                <c:pt idx="0">
                  <c:v>7624</c:v>
                </c:pt>
                <c:pt idx="1">
                  <c:v>422</c:v>
                </c:pt>
                <c:pt idx="2">
                  <c:v>364</c:v>
                </c:pt>
                <c:pt idx="3">
                  <c:v>315</c:v>
                </c:pt>
                <c:pt idx="4">
                  <c:v>59</c:v>
                </c:pt>
                <c:pt idx="5">
                  <c:v>37</c:v>
                </c:pt>
                <c:pt idx="6">
                  <c:v>219</c:v>
                </c:pt>
                <c:pt idx="7">
                  <c:v>35</c:v>
                </c:pt>
                <c:pt idx="8">
                  <c:v>30</c:v>
                </c:pt>
                <c:pt idx="9">
                  <c:v>72</c:v>
                </c:pt>
                <c:pt idx="10">
                  <c:v>5</c:v>
                </c:pt>
                <c:pt idx="11">
                  <c:v>4</c:v>
                </c:pt>
                <c:pt idx="12">
                  <c:v>39</c:v>
                </c:pt>
                <c:pt idx="13">
                  <c:v>3</c:v>
                </c:pt>
                <c:pt idx="14">
                  <c:v>1</c:v>
                </c:pt>
                <c:pt idx="15">
                  <c:v>26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  <c:spPr>
        <a:solidFill>
          <a:srgbClr val="FFFFFF"/>
        </a:solidFill>
        <a:ln w="12700" cap="flat">
          <a:noFill/>
          <a:miter lim="400000"/>
        </a:ln>
        <a:effectLst/>
      </c:spPr>
    </c:plotArea>
    <c:plotVisOnly val="1"/>
    <c:dispBlanksAs val="zero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 sz="900">
          <a:solidFill>
            <a:srgbClr val="002060"/>
          </a:solidFill>
        </a:defRPr>
      </a:pPr>
      <a:endParaRPr lang="th-TH"/>
    </a:p>
  </c:txPr>
  <c:externalData r:id="rId3">
    <c:autoUpdate val="0"/>
  </c:externalData>
  <c:userShapes r:id="rId4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0.98601</cdr:x>
      <cdr:y>0.12827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8998476" cy="87790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4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9047F6-2E2B-4295-937F-DC2443431204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21957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CFEA1-6AEC-4047-AC01-96384B0210DA}" type="datetimeFigureOut">
              <a:rPr lang="th-TH" smtClean="0"/>
              <a:pPr/>
              <a:t>01/04/62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1" y="4714876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76CD1-81CD-47DF-B972-B4940C4E4C9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2257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D66B51CA-1980-4A82-A7FE-E81E7026EF49}" type="slidenum">
              <a:rPr lang="ar-SA" smtClean="0"/>
              <a:pPr>
                <a:defRPr/>
              </a:pPr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slide" Target="slid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2" y="1031875"/>
            <a:ext cx="9144000" cy="5826125"/>
          </a:xfrm>
          <a:prstGeom prst="rect">
            <a:avLst/>
          </a:prstGeom>
        </p:spPr>
      </p:pic>
      <p:sp>
        <p:nvSpPr>
          <p:cNvPr id="5" name="กล่องข้อความ 4"/>
          <p:cNvSpPr txBox="1"/>
          <p:nvPr/>
        </p:nvSpPr>
        <p:spPr>
          <a:xfrm>
            <a:off x="-19472" y="200878"/>
            <a:ext cx="9144000" cy="830997"/>
          </a:xfrm>
          <a:prstGeom prst="rect">
            <a:avLst/>
          </a:prstGeom>
          <a:solidFill>
            <a:srgbClr val="66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4800" dirty="0" smtClean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อรุณสวัสดิ์ ณ กาดสวนแก้ว </a:t>
            </a:r>
            <a:endParaRPr lang="th-TH" sz="4800" dirty="0">
              <a:solidFill>
                <a:srgbClr val="FFFF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6635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17837" y="13645"/>
          <a:ext cx="9126163" cy="68443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4" name="Straight Connector 3"/>
          <p:cNvCxnSpPr/>
          <p:nvPr/>
        </p:nvCxnSpPr>
        <p:spPr>
          <a:xfrm flipH="1">
            <a:off x="6948488" y="4652963"/>
            <a:ext cx="576262" cy="1444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C:\Users\USER\Desktop\IMG_99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9" b="13922"/>
          <a:stretch/>
        </p:blipFill>
        <p:spPr bwMode="auto">
          <a:xfrm>
            <a:off x="5515113" y="1058778"/>
            <a:ext cx="3628887" cy="19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347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4. </a:t>
            </a:r>
            <a:r>
              <a:rPr lang="th-TH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สัดส่วนการเสียชีวิตจากเหตุที่เกิดกับ 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MC</a:t>
            </a:r>
            <a:endParaRPr lang="th-TH" sz="32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4" name="ตัวแทนเนื้อหา 3"/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78867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6633"/>
                <a:gridCol w="3342289"/>
                <a:gridCol w="3107778"/>
              </a:tblGrid>
              <a:tr h="370840">
                <a:tc>
                  <a:txBody>
                    <a:bodyPr/>
                    <a:lstStyle/>
                    <a:p>
                      <a:endParaRPr lang="th-TH" sz="2400" dirty="0">
                        <a:solidFill>
                          <a:schemeClr val="tx1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7F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th-TH" dirty="0"/>
                    </a:p>
                  </a:txBody>
                  <a:tcPr>
                    <a:solidFill>
                      <a:srgbClr val="F7F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7F9B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1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ไทย             </a:t>
                      </a:r>
                      <a:r>
                        <a:rPr lang="en-US" sz="2000" b="1" dirty="0" smtClean="0"/>
                        <a:t>  72.8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คุก</a:t>
                      </a:r>
                      <a:r>
                        <a:rPr lang="th-TH" sz="2000" b="1" baseline="0" dirty="0" smtClean="0"/>
                        <a:t> </a:t>
                      </a:r>
                      <a:r>
                        <a:rPr lang="th-TH" sz="2000" b="1" baseline="0" dirty="0" err="1" smtClean="0"/>
                        <a:t>ไอส์</a:t>
                      </a:r>
                      <a:r>
                        <a:rPr lang="th-TH" sz="2000" b="1" baseline="0" dirty="0" smtClean="0"/>
                        <a:t>แลนด์         </a:t>
                      </a:r>
                      <a:r>
                        <a:rPr lang="en-US" sz="2000" b="1" baseline="0" dirty="0" smtClean="0"/>
                        <a:t>80.0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2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กัมพูชา</a:t>
                      </a:r>
                      <a:r>
                        <a:rPr lang="en-US" sz="2000" b="1" dirty="0" smtClean="0"/>
                        <a:t>        70.4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err="1" smtClean="0"/>
                        <a:t>มัลดีฟส์</a:t>
                      </a:r>
                      <a:r>
                        <a:rPr lang="en-US" sz="2000" b="1" dirty="0" smtClean="0"/>
                        <a:t>            75.0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3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ลาว</a:t>
                      </a:r>
                      <a:r>
                        <a:rPr lang="en-US" sz="2000" b="1" dirty="0" smtClean="0"/>
                        <a:t>            66.9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ไทย</a:t>
                      </a:r>
                      <a:r>
                        <a:rPr lang="en-US" sz="2000" b="1" dirty="0" smtClean="0"/>
                        <a:t>                74.4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4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โดมินิกัน</a:t>
                      </a:r>
                      <a:r>
                        <a:rPr lang="en-US" sz="2000" b="1" dirty="0" smtClean="0"/>
                        <a:t>        63.2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อินโดนีเซีย</a:t>
                      </a:r>
                      <a:r>
                        <a:rPr lang="en-US" sz="2000" b="1" dirty="0" smtClean="0"/>
                        <a:t>         </a:t>
                      </a:r>
                      <a:r>
                        <a:rPr lang="th-TH" sz="2000" b="1" dirty="0" smtClean="0"/>
                        <a:t> </a:t>
                      </a:r>
                      <a:r>
                        <a:rPr lang="en-US" sz="2000" b="1" dirty="0" smtClean="0"/>
                        <a:t>73.6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5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มาเลย์</a:t>
                      </a:r>
                      <a:r>
                        <a:rPr lang="th-TH" sz="2000" b="1" dirty="0" err="1" smtClean="0"/>
                        <a:t>เซีย</a:t>
                      </a:r>
                      <a:r>
                        <a:rPr lang="en-US" sz="2000" b="1" dirty="0" smtClean="0"/>
                        <a:t>      62.1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กัมพูชา</a:t>
                      </a:r>
                      <a:r>
                        <a:rPr lang="en-US" sz="2000" b="1" dirty="0" smtClean="0"/>
                        <a:t>             73.5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6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คอสตาริกา</a:t>
                      </a:r>
                      <a:r>
                        <a:rPr lang="en-US" sz="2000" b="1" dirty="0" smtClean="0"/>
                        <a:t>     60.6 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โตโก</a:t>
                      </a:r>
                      <a:r>
                        <a:rPr lang="en-US" sz="2000" b="1" dirty="0" smtClean="0"/>
                        <a:t>                71.6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7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อเมริกา</a:t>
                      </a:r>
                      <a:r>
                        <a:rPr lang="en-US" sz="2000" b="1" dirty="0" smtClean="0"/>
                        <a:t>        52.9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โดมินิกัน</a:t>
                      </a:r>
                      <a:r>
                        <a:rPr lang="en-US" sz="2000" b="1" dirty="0" smtClean="0"/>
                        <a:t>            67.0</a:t>
                      </a:r>
                      <a:endParaRPr lang="th-TH" sz="2000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8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ฟิลิปปินส์</a:t>
                      </a:r>
                      <a:r>
                        <a:rPr lang="en-US" sz="2000" b="1" dirty="0" smtClean="0"/>
                        <a:t>      </a:t>
                      </a:r>
                      <a:r>
                        <a:rPr lang="en-US" sz="2000" b="1" baseline="0" dirty="0" smtClean="0"/>
                        <a:t> </a:t>
                      </a:r>
                      <a:r>
                        <a:rPr lang="en-US" sz="2000" b="1" dirty="0" smtClean="0"/>
                        <a:t>52.5</a:t>
                      </a:r>
                      <a:endParaRPr lang="th-TH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000" b="1" dirty="0" smtClean="0"/>
                        <a:t>พม่า</a:t>
                      </a:r>
                      <a:r>
                        <a:rPr lang="en-US" sz="2000" b="1" dirty="0" smtClean="0"/>
                        <a:t>                64.8</a:t>
                      </a:r>
                      <a:endParaRPr lang="th-TH" sz="2000" b="1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t="11765" r="39769"/>
          <a:stretch/>
        </p:blipFill>
        <p:spPr bwMode="auto">
          <a:xfrm>
            <a:off x="3134840" y="2021563"/>
            <a:ext cx="1113826" cy="1489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Users\USER\Desktop\รูป press conference\IMG_72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09" y="2021563"/>
            <a:ext cx="1073579" cy="14899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Wh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286" y="2209800"/>
            <a:ext cx="1196975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933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1407" t="10426" r="11175"/>
          <a:stretch/>
        </p:blipFill>
        <p:spPr>
          <a:xfrm>
            <a:off x="30956" y="692696"/>
            <a:ext cx="9073008" cy="563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9051" t="14769" r="11413"/>
          <a:stretch/>
        </p:blipFill>
        <p:spPr>
          <a:xfrm>
            <a:off x="0" y="836712"/>
            <a:ext cx="9324528" cy="536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51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8" y="3848"/>
            <a:ext cx="9149138" cy="685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2"/>
            <a:ext cx="91440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7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/>
          <a:srcRect l="12988" t="22843" r="40157"/>
          <a:stretch/>
        </p:blipFill>
        <p:spPr>
          <a:xfrm>
            <a:off x="539552" y="-1"/>
            <a:ext cx="7776864" cy="686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202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16 </a:t>
            </a:r>
            <a:r>
              <a:rPr lang="th-TH" dirty="0" smtClean="0"/>
              <a:t>ตุลา </a:t>
            </a:r>
            <a:r>
              <a:rPr lang="en-US" dirty="0" smtClean="0"/>
              <a:t>2561</a:t>
            </a:r>
            <a:endParaRPr lang="th-TH" dirty="0"/>
          </a:p>
        </p:txBody>
      </p:sp>
      <p:pic>
        <p:nvPicPr>
          <p:cNvPr id="31747" name="Picture 2" descr="C:\Users\USER\Desktop\รูป ิig talk\IMG_E571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2700" y="1676400"/>
            <a:ext cx="9142413" cy="4575175"/>
          </a:xfrm>
        </p:spPr>
      </p:pic>
    </p:spTree>
    <p:extLst>
      <p:ext uri="{BB962C8B-B14F-4D97-AF65-F5344CB8AC3E}">
        <p14:creationId xmlns:p14="http://schemas.microsoft.com/office/powerpoint/2010/main" val="273855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ตัวแทนเนื้อหา 1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th-TH" smtClean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36247" r="53191" b="2170"/>
          <a:stretch>
            <a:fillRect/>
          </a:stretch>
        </p:blipFill>
        <p:spPr bwMode="auto">
          <a:xfrm>
            <a:off x="228600" y="39688"/>
            <a:ext cx="8382000" cy="681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29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รถ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refer </a:t>
            </a: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รพ เจ้าพระยาอภัย</a:t>
            </a:r>
            <a:r>
              <a:rPr lang="th-TH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ภูเบศ</a:t>
            </a: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ส่งคนไข้ไปศรีสะ</a:t>
            </a:r>
            <a:r>
              <a:rPr lang="th-TH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เกษ</a:t>
            </a:r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ประสานงาน สิบล้อ พยาบาลเสียชีวิต</a:t>
            </a:r>
            <a:endParaRPr lang="th-TH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37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49400"/>
            <a:ext cx="7100888" cy="5311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943600" y="5313363"/>
            <a:ext cx="1766888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ahoma" panose="020B0604030504040204" pitchFamily="34" charset="0"/>
                <a:cs typeface="Angsana New" panose="02020603050405020304" pitchFamily="18" charset="-34"/>
              </a:defRPr>
            </a:lvl9pPr>
          </a:lstStyle>
          <a:p>
            <a:pPr eaLnBrk="1" hangingPunct="1"/>
            <a:r>
              <a:rPr 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17 </a:t>
            </a:r>
            <a:r>
              <a:rPr lang="th-TH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ธันวาคม </a:t>
            </a:r>
            <a:r>
              <a:rPr lang="en-US" sz="2000" b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61</a:t>
            </a:r>
            <a:endParaRPr lang="th-TH" sz="2000" b="1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562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" y="885540"/>
            <a:ext cx="8632652" cy="2105027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ปฐมนิเทศ แผนงานมาตรการองค์กร ภาคเหนือ </a:t>
            </a:r>
            <a:b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เมษายน </a:t>
            </a:r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2562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defRPr/>
            </a:pPr>
            <a:r>
              <a:rPr lang="th-TH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751425" y="-725"/>
            <a:ext cx="5357850" cy="1428736"/>
            <a:chOff x="142844" y="142852"/>
            <a:chExt cx="4429156" cy="1146698"/>
          </a:xfrm>
        </p:grpSpPr>
        <p:pic>
          <p:nvPicPr>
            <p:cNvPr id="7" name="Picture 2" descr="D:\Logo\rsf_ย่อ.jp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407" b="11111"/>
            <a:stretch>
              <a:fillRect/>
            </a:stretch>
          </p:blipFill>
          <p:spPr bwMode="auto">
            <a:xfrm>
              <a:off x="3428992" y="142852"/>
              <a:ext cx="1143008" cy="1146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4" descr="D:\Logo\Logo_สอจร1 - Copy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43042" y="192001"/>
              <a:ext cx="1714512" cy="1093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5" descr="D:\Logo\logo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844" y="142853"/>
              <a:ext cx="1371600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C:\Users\USER\Desktop\S__8519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90" y="3599239"/>
            <a:ext cx="4009877" cy="300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S__85199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625463"/>
            <a:ext cx="3942631" cy="29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Who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36552" y="140850"/>
            <a:ext cx="1259184" cy="1282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9880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5" t="55972" b="9379"/>
          <a:stretch/>
        </p:blipFill>
        <p:spPr>
          <a:xfrm>
            <a:off x="4382657" y="752939"/>
            <a:ext cx="4761343" cy="424847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9" t="11151" b="43700"/>
          <a:stretch/>
        </p:blipFill>
        <p:spPr>
          <a:xfrm>
            <a:off x="13431" y="778868"/>
            <a:ext cx="4279178" cy="5184576"/>
          </a:xfrm>
          <a:prstGeom prst="rect">
            <a:avLst/>
          </a:prstGeom>
        </p:spPr>
      </p:pic>
      <p:sp>
        <p:nvSpPr>
          <p:cNvPr id="6" name="กล่องข้อความ 5"/>
          <p:cNvSpPr txBox="1"/>
          <p:nvPr/>
        </p:nvSpPr>
        <p:spPr>
          <a:xfrm>
            <a:off x="5424792" y="5718447"/>
            <a:ext cx="299804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เหตุเกิด </a:t>
            </a:r>
            <a:r>
              <a:rPr lang="en-US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18 </a:t>
            </a:r>
            <a:r>
              <a:rPr lang="th-TH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มีนา เอง</a:t>
            </a:r>
            <a:endParaRPr lang="th-TH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94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"/>
            <a:ext cx="4896544" cy="6922949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21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3139" r="11111" b="2523"/>
          <a:stretch/>
        </p:blipFill>
        <p:spPr>
          <a:xfrm>
            <a:off x="1979712" y="0"/>
            <a:ext cx="5112568" cy="6901967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74638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อุบัติเหตุบนท้องถนนอยู่ในสถานการณ์วิกฤต</a:t>
            </a:r>
          </a:p>
          <a:p>
            <a:pPr marL="109728" indent="0">
              <a:buNone/>
            </a:pPr>
            <a:r>
              <a:rPr lang="th-TH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คนตายวันละ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60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</a:t>
            </a:r>
          </a:p>
          <a:p>
            <a:pPr marL="109728" indent="0">
              <a:buNone/>
            </a:pPr>
            <a:r>
              <a:rPr lang="th-TH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	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คนบาดเจ็บ วันละ </a:t>
            </a:r>
            <a:r>
              <a:rPr lang="en-US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3,000 </a:t>
            </a: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</a:t>
            </a:r>
          </a:p>
          <a:p>
            <a:pPr marL="109728" indent="0">
              <a:buNone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จะมีโรคภัยอะไร ที่มีคนเจ็บ ตาย มากกว่านี้อีกแล้ว</a:t>
            </a:r>
          </a:p>
          <a:p>
            <a:pPr marL="109728" indent="0">
              <a:buNone/>
            </a:pPr>
            <a:endParaRPr lang="th-TH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09728" indent="0">
              <a:buNone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คนไทยทุกๆคน ล้วนมีความเสี่ยงอย่างสูง</a:t>
            </a:r>
          </a:p>
          <a:p>
            <a:pPr marL="109728" indent="0">
              <a:buNone/>
            </a:pPr>
            <a:r>
              <a:rPr lang="th-TH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ที่จะเกิดอุบัติเหตุตลอดเวลาที่เดินทางบนท้องถนน </a:t>
            </a:r>
            <a:endParaRPr lang="th-TH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291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13314" name="Picture 2" descr="C:\Users\USER\Desktop\รูป สอจร 8\IMG_E797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29"/>
          <a:stretch/>
        </p:blipFill>
        <p:spPr bwMode="auto">
          <a:xfrm>
            <a:off x="1331640" y="-14486"/>
            <a:ext cx="6552728" cy="682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4156198"/>
            <a:ext cx="560441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th-TH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เขาไม่เข้าใจว่า ทำไมประชาชนยังคงล้มตาย</a:t>
            </a:r>
          </a:p>
          <a:p>
            <a:r>
              <a:rPr lang="th-TH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ไม่หยุดหย่อนบนท้องถนนของเมืองไทย</a:t>
            </a:r>
            <a:endParaRPr lang="th-TH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533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ตัวยึดเนื้อหา 6"/>
          <p:cNvSpPr>
            <a:spLocks noGrp="1"/>
          </p:cNvSpPr>
          <p:nvPr>
            <p:ph idx="1"/>
          </p:nvPr>
        </p:nvSpPr>
        <p:spPr>
          <a:xfrm>
            <a:off x="250825" y="188913"/>
            <a:ext cx="8893175" cy="6985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th-TH" sz="5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ปัญหาสำคัญของประเทศไทย</a:t>
            </a:r>
            <a:endParaRPr lang="en-US" sz="58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th-TH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หน่วยงานที่รับผิดชอบยังไม่เข้มแข็ง ผูกติดกับการเมือง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ไม่ได้ทำงานต่อเนื่อง ขาดบุคลากรมืออาชีพ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การบังคับใช้กฎหมายยังไม่เข้มแข็ง ไม่ต่อเนื่อง ไม่จริงจัง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มาตรฐาน รถ ถนน ยังล้าสมัย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ระบบการได้ใบขับขี่ ห่างไกลจากมาตรฐานสากลอยู่มาก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งบประมาณเพื่อดำเนินการไม่มี งบก่อสร้างไม่ได้ผนวกความปลอดภัย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ระบบการกำกับ ติดตาม อ่อนแอ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ประชาชน ชาวบ้าน ยังไม่ตระหนักถึงสิทธิ์ที่ควรได้รับจากรัฐบาล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th-TH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ผู้ที่มีหน้าที่รับผิดชอบยังไม่คิดว่าเป็นเรื่องสำคัญ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th-TH" sz="51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728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122" name="Picture 2" descr="C:\Users\USER\Desktop\New folder\IMG_75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766"/>
            <a:ext cx="9144000" cy="68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5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63000" cy="1143000"/>
          </a:xfrm>
        </p:spPr>
        <p:txBody>
          <a:bodyPr/>
          <a:lstStyle/>
          <a:p>
            <a:r>
              <a:rPr lang="en-US" altLang="th-TH" sz="2500" b="1" smtClean="0">
                <a:solidFill>
                  <a:srgbClr val="002060"/>
                </a:solidFill>
              </a:rPr>
              <a:t>WHO framework for decade of action(2011-2020)</a:t>
            </a:r>
            <a:br>
              <a:rPr lang="en-US" altLang="th-TH" sz="2500" b="1" smtClean="0">
                <a:solidFill>
                  <a:srgbClr val="002060"/>
                </a:solidFill>
              </a:rPr>
            </a:br>
            <a:r>
              <a:rPr lang="en-US" altLang="th-TH" sz="2500" b="1" smtClean="0">
                <a:solidFill>
                  <a:srgbClr val="002060"/>
                </a:solidFill>
              </a:rPr>
              <a:t>UNGA ,2 March 2010 , New York</a:t>
            </a:r>
            <a:endParaRPr lang="th-TH" altLang="th-TH" sz="2500" b="1" smtClean="0">
              <a:solidFill>
                <a:srgbClr val="002060"/>
              </a:solidFill>
            </a:endParaRP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endParaRPr lang="th-TH" altLang="th-TH" smtClean="0"/>
          </a:p>
        </p:txBody>
      </p:sp>
      <p:sp>
        <p:nvSpPr>
          <p:cNvPr id="4" name="Rounded Rectangle 3">
            <a:hlinkClick r:id="rId2" action="ppaction://hlinksldjump"/>
          </p:cNvPr>
          <p:cNvSpPr/>
          <p:nvPr/>
        </p:nvSpPr>
        <p:spPr>
          <a:xfrm>
            <a:off x="500063" y="1643063"/>
            <a:ext cx="8215312" cy="17145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prstClr val="white"/>
                </a:solidFill>
              </a:rPr>
              <a:t>International Coordination</a:t>
            </a:r>
            <a:endParaRPr lang="th-TH" sz="3200" b="1" dirty="0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0063" y="3357563"/>
            <a:ext cx="8215312" cy="2714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th-TH" sz="1800">
              <a:solidFill>
                <a:prstClr val="white"/>
              </a:solidFill>
            </a:endParaRPr>
          </a:p>
        </p:txBody>
      </p:sp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2819400" y="3505200"/>
            <a:ext cx="36480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th-TH" sz="3600" b="1">
                <a:solidFill>
                  <a:srgbClr val="FFFFFF"/>
                </a:solidFill>
                <a:cs typeface="Cordia New" pitchFamily="34" charset="-34"/>
              </a:rPr>
              <a:t>National activities</a:t>
            </a:r>
            <a:endParaRPr lang="th-TH" altLang="th-TH" sz="3600" b="1">
              <a:solidFill>
                <a:srgbClr val="FFFFFF"/>
              </a:solidFill>
              <a:cs typeface="Cordia New" pitchFamily="34" charset="-34"/>
            </a:endParaRPr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571500" y="4714875"/>
            <a:ext cx="1500188" cy="1071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prstClr val="white"/>
                </a:solidFill>
              </a:rPr>
              <a:t>Road Safety Management</a:t>
            </a:r>
            <a:endParaRPr lang="th-TH" sz="1400" b="1" dirty="0">
              <a:solidFill>
                <a:prstClr val="white"/>
              </a:solidFill>
            </a:endParaRPr>
          </a:p>
        </p:txBody>
      </p:sp>
      <p:sp>
        <p:nvSpPr>
          <p:cNvPr id="9" name="Rounded Rectangle 8">
            <a:hlinkClick r:id="rId2" action="ppaction://hlinksldjump"/>
          </p:cNvPr>
          <p:cNvSpPr/>
          <p:nvPr/>
        </p:nvSpPr>
        <p:spPr>
          <a:xfrm>
            <a:off x="2214563" y="4714875"/>
            <a:ext cx="1500187" cy="10715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Infra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structure</a:t>
            </a:r>
            <a:endParaRPr lang="th-TH" sz="1600" b="1" dirty="0">
              <a:solidFill>
                <a:prstClr val="black"/>
              </a:solidFill>
            </a:endParaRPr>
          </a:p>
        </p:txBody>
      </p:sp>
      <p:sp>
        <p:nvSpPr>
          <p:cNvPr id="10" name="Rounded Rectangle 9">
            <a:hlinkClick r:id="rId4" action="ppaction://hlinksldjump"/>
          </p:cNvPr>
          <p:cNvSpPr/>
          <p:nvPr/>
        </p:nvSpPr>
        <p:spPr>
          <a:xfrm>
            <a:off x="3857625" y="4714875"/>
            <a:ext cx="1500188" cy="107156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Safe Vehicle</a:t>
            </a:r>
            <a:endParaRPr lang="th-TH" sz="1600" b="1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500688" y="4714875"/>
            <a:ext cx="1500187" cy="107156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1" dirty="0">
                <a:solidFill>
                  <a:prstClr val="white"/>
                </a:solidFill>
              </a:rPr>
              <a:t>Road user behavior</a:t>
            </a:r>
            <a:endParaRPr lang="th-TH" sz="1800" b="1" dirty="0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43750" y="4714875"/>
            <a:ext cx="1500188" cy="1071563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</a:rPr>
              <a:t>Post crash care</a:t>
            </a:r>
            <a:endParaRPr lang="th-TH" sz="1600" b="1" dirty="0">
              <a:solidFill>
                <a:prstClr val="black"/>
              </a:solidFill>
            </a:endParaRPr>
          </a:p>
        </p:txBody>
      </p:sp>
      <p:pic>
        <p:nvPicPr>
          <p:cNvPr id="13" name="Picture 5" descr="Wh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93844" y="261934"/>
            <a:ext cx="1196975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46415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9" t="15882" r="17970" b="12647"/>
          <a:stretch/>
        </p:blipFill>
        <p:spPr bwMode="auto">
          <a:xfrm>
            <a:off x="0" y="457200"/>
            <a:ext cx="9158392" cy="572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3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ไม่ว่าใครจะขึ้นมาเป็นรัฐบาลใหม่ </a:t>
            </a:r>
          </a:p>
          <a:p>
            <a:pPr marL="109728" indent="0">
              <a:buNone/>
            </a:pPr>
            <a:endParaRPr lang="th-TH" sz="3200" b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th-TH" sz="3200" b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ในสถานการณ์เช่นนี้ เราควรจะต้องทำอย่างไร</a:t>
            </a:r>
            <a:endParaRPr lang="th-TH" sz="3200" b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36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ตาราง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584493"/>
              </p:ext>
            </p:extLst>
          </p:nvPr>
        </p:nvGraphicFramePr>
        <p:xfrm>
          <a:off x="788277" y="331077"/>
          <a:ext cx="7583213" cy="6227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7514"/>
                <a:gridCol w="2255352"/>
                <a:gridCol w="2235740"/>
                <a:gridCol w="2124607"/>
              </a:tblGrid>
              <a:tr h="1986720"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7F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en-US" dirty="0" smtClean="0"/>
                    </a:p>
                    <a:p>
                      <a:endParaRPr lang="th-TH" dirty="0"/>
                    </a:p>
                  </a:txBody>
                  <a:tcPr>
                    <a:solidFill>
                      <a:srgbClr val="F7F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7F9B1"/>
                    </a:solidFill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>
                    <a:solidFill>
                      <a:srgbClr val="F7F9B1"/>
                    </a:solidFill>
                  </a:tcPr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นิอูอี              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68.3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ลิเบีย</a:t>
                      </a:r>
                      <a:r>
                        <a:rPr lang="th-TH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</a:t>
                      </a:r>
                      <a:r>
                        <a:rPr lang="en-US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73.4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ไลบีเรีย       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35.9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โดมินิกัน       </a:t>
                      </a:r>
                      <a:r>
                        <a:rPr lang="th-TH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44.7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ไทย            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36.2</a:t>
                      </a:r>
                      <a:endParaRPr lang="th-TH" sz="1800" b="1" dirty="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เซนต์ลูเซีย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35.4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ไทย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  38.1</a:t>
                      </a:r>
                      <a:endParaRPr lang="th-TH" sz="1800" b="1" dirty="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มาลาวี        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th-TH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lang="en-US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36.0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ซิมบับเว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34.7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4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เวเนซู</a:t>
                      </a:r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เอลา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37.2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ไลบีเรีย        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33.7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บู</a:t>
                      </a:r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รุนดี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34.7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5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อิหร่าน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34.1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คองโก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33.2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โดมินิกัน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34.6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6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ไนจีเรีย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33.7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แทนซาเนีย</a:t>
                      </a:r>
                      <a:r>
                        <a:rPr lang="th-TH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US" sz="1800" b="1" baseline="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32.9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คองโก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33.7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เซาท์อัฟ</a:t>
                      </a:r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ริกา   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31.9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อัฟ</a:t>
                      </a:r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ริกากลาง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32.4  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เวเนซู</a:t>
                      </a:r>
                      <a:r>
                        <a:rPr lang="th-TH" sz="1800" b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เอลา</a:t>
                      </a:r>
                      <a:r>
                        <a:rPr lang="en-US" sz="1800" b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33.7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8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อรัก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  31.5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อิหร่าน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32.1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อัฟ</a:t>
                      </a:r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ริกากลาง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33.6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9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กีนีบิซซู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31.2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โมซัมบิก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31.6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ไทย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32.7</a:t>
                      </a:r>
                      <a:endParaRPr lang="th-TH" sz="1800" b="1" dirty="0">
                        <a:solidFill>
                          <a:srgbClr val="FF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424066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10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800" b="1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โตโก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     31.1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800" b="1" dirty="0" err="1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กีนีบิซซู</a:t>
                      </a:r>
                      <a:r>
                        <a:rPr lang="en-US" sz="1800" b="1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       31.1</a:t>
                      </a:r>
                      <a:endParaRPr lang="th-TH" sz="1800" b="1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5" t="11765" r="31562"/>
          <a:stretch/>
        </p:blipFill>
        <p:spPr bwMode="auto">
          <a:xfrm>
            <a:off x="2338766" y="531651"/>
            <a:ext cx="1120420" cy="1489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3" t="11765" r="39769"/>
          <a:stretch/>
        </p:blipFill>
        <p:spPr bwMode="auto">
          <a:xfrm>
            <a:off x="4606153" y="531651"/>
            <a:ext cx="1113826" cy="1489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 descr="C:\Users\USER\Desktop\รูป press conference\IMG_72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795" y="531651"/>
            <a:ext cx="1073579" cy="148991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Who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8534" y="842002"/>
            <a:ext cx="1030722" cy="10498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4174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ชื่อเรื่อง 1"/>
          <p:cNvSpPr>
            <a:spLocks noGrp="1"/>
          </p:cNvSpPr>
          <p:nvPr>
            <p:ph type="title"/>
          </p:nvPr>
        </p:nvSpPr>
        <p:spPr>
          <a:xfrm>
            <a:off x="395288" y="-360363"/>
            <a:ext cx="8229600" cy="72072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th-TH" smtClean="0"/>
              <a:t/>
            </a:r>
            <a:br>
              <a:rPr lang="en-US" altLang="th-TH" smtClean="0"/>
            </a:br>
            <a:r>
              <a:rPr lang="en-US" altLang="th-TH" sz="3200" smtClean="0"/>
              <a:t>Thailand Road Safety Network</a:t>
            </a:r>
            <a:endParaRPr lang="th-TH" altLang="th-TH" sz="3200" smtClean="0"/>
          </a:p>
        </p:txBody>
      </p:sp>
      <p:pic>
        <p:nvPicPr>
          <p:cNvPr id="59395" name="Picture 40" descr="logou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1319213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6" name="Picture 2" descr="logo ป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2565400"/>
            <a:ext cx="68262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3" descr="RSOC-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268413"/>
            <a:ext cx="93345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5" descr="whogiff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5013325"/>
            <a:ext cx="1236663" cy="1165225"/>
          </a:xfrm>
          <a:effectLst>
            <a:outerShdw dist="35921" dir="2700000" algn="ctr" rotWithShape="0">
              <a:schemeClr val="tx1"/>
            </a:outerShdw>
          </a:effectLst>
        </p:spPr>
      </p:pic>
      <p:pic>
        <p:nvPicPr>
          <p:cNvPr id="59399" name="Picture 3" descr="LOGO-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868863"/>
            <a:ext cx="1766887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ffc_bigsiz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3789363"/>
            <a:ext cx="57626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TextBox 15"/>
          <p:cNvSpPr txBox="1">
            <a:spLocks noChangeArrowheads="1"/>
          </p:cNvSpPr>
          <p:nvPr/>
        </p:nvSpPr>
        <p:spPr bwMode="auto">
          <a:xfrm>
            <a:off x="6300788" y="765175"/>
            <a:ext cx="2266950" cy="3046413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Central Government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MOI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MOT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MOH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MOJ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MOE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National Police Bureau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NIEM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NHSO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NGO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Private sector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Experts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02" name="TextBox 16"/>
          <p:cNvSpPr txBox="1">
            <a:spLocks noChangeArrowheads="1"/>
          </p:cNvSpPr>
          <p:nvPr/>
        </p:nvSpPr>
        <p:spPr bwMode="auto">
          <a:xfrm>
            <a:off x="2268538" y="765175"/>
            <a:ext cx="2568575" cy="646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800">
                <a:latin typeface="Arial" charset="0"/>
              </a:rPr>
              <a:t>Local Provinces</a:t>
            </a:r>
          </a:p>
          <a:p>
            <a:pPr eaLnBrk="1" hangingPunct="1"/>
            <a:r>
              <a:rPr lang="en-US" altLang="th-TH" sz="1800">
                <a:latin typeface="Arial" charset="0"/>
              </a:rPr>
              <a:t>5E strategic work plans</a:t>
            </a:r>
            <a:endParaRPr lang="th-TH" altLang="th-TH" sz="1800">
              <a:latin typeface="Arial" charset="0"/>
            </a:endParaRPr>
          </a:p>
        </p:txBody>
      </p:sp>
      <p:sp>
        <p:nvSpPr>
          <p:cNvPr id="19" name="สี่เหลี่ยมผืนผ้า 18"/>
          <p:cNvSpPr/>
          <p:nvPr/>
        </p:nvSpPr>
        <p:spPr>
          <a:xfrm>
            <a:off x="1547813" y="1773238"/>
            <a:ext cx="3671887" cy="15843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</a:t>
            </a:r>
            <a:endParaRPr lang="th-TH" dirty="0"/>
          </a:p>
        </p:txBody>
      </p:sp>
      <p:pic>
        <p:nvPicPr>
          <p:cNvPr id="59404" name="Picture 41" descr="logo-สอจร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1422400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5" name="Picture 51" descr="NETWORKLOGO_FINA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636838"/>
            <a:ext cx="649287" cy="62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6" name="Picture 7" descr="Sticker รถวงกลมแดง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844675"/>
            <a:ext cx="690562" cy="720725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7" name="Picture 6" descr="polic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492375"/>
            <a:ext cx="792163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8" name="Picture 7" descr="Road Safety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1844675"/>
            <a:ext cx="792162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9" name="TextBox 24"/>
          <p:cNvSpPr txBox="1">
            <a:spLocks noChangeArrowheads="1"/>
          </p:cNvSpPr>
          <p:nvPr/>
        </p:nvSpPr>
        <p:spPr bwMode="auto">
          <a:xfrm>
            <a:off x="2843213" y="2781300"/>
            <a:ext cx="1357312" cy="3381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Public media</a:t>
            </a:r>
            <a:endParaRPr lang="th-TH" altLang="th-TH" sz="1600">
              <a:latin typeface="Arial" charset="0"/>
            </a:endParaRPr>
          </a:p>
        </p:txBody>
      </p:sp>
      <p:sp>
        <p:nvSpPr>
          <p:cNvPr id="59410" name="TextBox 25"/>
          <p:cNvSpPr txBox="1">
            <a:spLocks noChangeArrowheads="1"/>
          </p:cNvSpPr>
          <p:nvPr/>
        </p:nvSpPr>
        <p:spPr bwMode="auto">
          <a:xfrm>
            <a:off x="1835150" y="5732463"/>
            <a:ext cx="1209675" cy="401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ATRANS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1" name="TextBox 26"/>
          <p:cNvSpPr txBox="1">
            <a:spLocks noChangeArrowheads="1"/>
          </p:cNvSpPr>
          <p:nvPr/>
        </p:nvSpPr>
        <p:spPr bwMode="auto">
          <a:xfrm>
            <a:off x="1835150" y="5013325"/>
            <a:ext cx="912813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GRSP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2" name="TextBox 27"/>
          <p:cNvSpPr txBox="1">
            <a:spLocks noChangeArrowheads="1"/>
          </p:cNvSpPr>
          <p:nvPr/>
        </p:nvSpPr>
        <p:spPr bwMode="auto">
          <a:xfrm>
            <a:off x="3851275" y="5013325"/>
            <a:ext cx="1397000" cy="400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Thai roads</a:t>
            </a:r>
            <a:endParaRPr lang="th-TH" altLang="th-TH" sz="2000">
              <a:latin typeface="Arial" charset="0"/>
            </a:endParaRPr>
          </a:p>
        </p:txBody>
      </p:sp>
      <p:sp>
        <p:nvSpPr>
          <p:cNvPr id="59413" name="TextBox 29"/>
          <p:cNvSpPr txBox="1">
            <a:spLocks noChangeArrowheads="1"/>
          </p:cNvSpPr>
          <p:nvPr/>
        </p:nvSpPr>
        <p:spPr bwMode="auto">
          <a:xfrm>
            <a:off x="2124075" y="4437063"/>
            <a:ext cx="8636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000">
                <a:latin typeface="Arial" charset="0"/>
              </a:rPr>
              <a:t>Consumer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protection </a:t>
            </a:r>
          </a:p>
          <a:p>
            <a:pPr eaLnBrk="1" hangingPunct="1"/>
            <a:r>
              <a:rPr lang="en-US" altLang="th-TH" sz="1000">
                <a:latin typeface="Arial" charset="0"/>
              </a:rPr>
              <a:t>foundation</a:t>
            </a:r>
            <a:endParaRPr lang="th-TH" altLang="th-TH" sz="1000">
              <a:latin typeface="Arial" charset="0"/>
            </a:endParaRPr>
          </a:p>
        </p:txBody>
      </p:sp>
      <p:sp>
        <p:nvSpPr>
          <p:cNvPr id="59414" name="TextBox 30"/>
          <p:cNvSpPr txBox="1">
            <a:spLocks noChangeArrowheads="1"/>
          </p:cNvSpPr>
          <p:nvPr/>
        </p:nvSpPr>
        <p:spPr bwMode="auto">
          <a:xfrm>
            <a:off x="3851275" y="5661025"/>
            <a:ext cx="2011363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2000">
                <a:latin typeface="Arial" charset="0"/>
              </a:rPr>
              <a:t>National Health </a:t>
            </a:r>
          </a:p>
          <a:p>
            <a:pPr eaLnBrk="1" hangingPunct="1"/>
            <a:r>
              <a:rPr lang="en-US" altLang="th-TH" sz="2000">
                <a:latin typeface="Arial" charset="0"/>
              </a:rPr>
              <a:t>foundation</a:t>
            </a:r>
            <a:endParaRPr lang="th-TH" altLang="th-TH" sz="2000">
              <a:latin typeface="Arial" charset="0"/>
            </a:endParaRPr>
          </a:p>
        </p:txBody>
      </p:sp>
      <p:cxnSp>
        <p:nvCxnSpPr>
          <p:cNvPr id="33" name="ลูกศรเชื่อมต่อแบบตรง 32"/>
          <p:cNvCxnSpPr/>
          <p:nvPr/>
        </p:nvCxnSpPr>
        <p:spPr>
          <a:xfrm flipH="1">
            <a:off x="4859338" y="981075"/>
            <a:ext cx="144145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ลูกศรเชื่อมต่อแบบตรง 36"/>
          <p:cNvCxnSpPr>
            <a:stCxn id="19" idx="0"/>
          </p:cNvCxnSpPr>
          <p:nvPr/>
        </p:nvCxnSpPr>
        <p:spPr>
          <a:xfrm flipH="1" flipV="1">
            <a:off x="3348038" y="1412875"/>
            <a:ext cx="36512" cy="3603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ลูกศรขวา 47"/>
          <p:cNvSpPr/>
          <p:nvPr/>
        </p:nvSpPr>
        <p:spPr>
          <a:xfrm>
            <a:off x="1331913" y="2492375"/>
            <a:ext cx="503237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49" name="ลูกศรลง 48"/>
          <p:cNvSpPr/>
          <p:nvPr/>
        </p:nvSpPr>
        <p:spPr>
          <a:xfrm rot="10800000">
            <a:off x="3203575" y="1268413"/>
            <a:ext cx="484188" cy="6477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0" name="สี่เหลี่ยมผืนผ้า 49"/>
          <p:cNvSpPr/>
          <p:nvPr/>
        </p:nvSpPr>
        <p:spPr>
          <a:xfrm>
            <a:off x="539750" y="2997200"/>
            <a:ext cx="287338" cy="18510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28" name="ลูกศรลง 27"/>
          <p:cNvSpPr/>
          <p:nvPr/>
        </p:nvSpPr>
        <p:spPr>
          <a:xfrm rot="16200000">
            <a:off x="5467350" y="2317750"/>
            <a:ext cx="484188" cy="9794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/>
          </a:p>
        </p:txBody>
      </p:sp>
      <p:sp>
        <p:nvSpPr>
          <p:cNvPr id="59421" name="TextBox 28"/>
          <p:cNvSpPr txBox="1">
            <a:spLocks noChangeArrowheads="1"/>
          </p:cNvSpPr>
          <p:nvPr/>
        </p:nvSpPr>
        <p:spPr bwMode="auto">
          <a:xfrm>
            <a:off x="6715125" y="5805488"/>
            <a:ext cx="2133600" cy="584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altLang="th-TH" sz="1600">
                <a:latin typeface="Arial" charset="0"/>
              </a:rPr>
              <a:t>Road accident victim </a:t>
            </a:r>
          </a:p>
          <a:p>
            <a:pPr eaLnBrk="1" hangingPunct="1"/>
            <a:r>
              <a:rPr lang="en-US" altLang="th-TH" sz="1600">
                <a:latin typeface="Arial" charset="0"/>
              </a:rPr>
              <a:t>protection company</a:t>
            </a:r>
            <a:endParaRPr lang="th-TH" altLang="th-TH" sz="16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/>
          <p:nvPr/>
        </p:nvPicPr>
        <p:blipFill>
          <a:blip r:embed="rId2" cstate="print"/>
          <a:srcRect l="4121" t="13224" r="4277" b="3029"/>
          <a:stretch>
            <a:fillRect/>
          </a:stretch>
        </p:blipFill>
        <p:spPr bwMode="auto">
          <a:xfrm>
            <a:off x="179512" y="980728"/>
            <a:ext cx="8643937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2">
              <a:lumMod val="2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h-TH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ยุทธศาสตร์ในการขับเคลื่อน สอจร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8</a:t>
            </a:r>
            <a:endParaRPr lang="en-US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66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3"/>
          <a:stretch/>
        </p:blipFill>
        <p:spPr>
          <a:xfrm>
            <a:off x="457200" y="27036"/>
            <a:ext cx="8351790" cy="6830963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632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720848"/>
            <a:ext cx="4141465" cy="4137151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0517"/>
            <a:ext cx="2627784" cy="2627784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143" y="-24730"/>
            <a:ext cx="2641997" cy="264199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1750"/>
            <a:ext cx="4139952" cy="4139952"/>
          </a:xfrm>
          <a:prstGeom prst="rect">
            <a:avLst/>
          </a:prstGeom>
        </p:spPr>
      </p:pic>
      <p:pic>
        <p:nvPicPr>
          <p:cNvPr id="8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0"/>
            <a:ext cx="2627784" cy="2627784"/>
          </a:xfrm>
        </p:spPr>
      </p:pic>
    </p:spTree>
    <p:extLst>
      <p:ext uri="{BB962C8B-B14F-4D97-AF65-F5344CB8AC3E}">
        <p14:creationId xmlns:p14="http://schemas.microsoft.com/office/powerpoint/2010/main" val="10465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b="1" dirty="0" smtClean="0"/>
              <a:t>มี </a:t>
            </a:r>
            <a:r>
              <a:rPr lang="en-US" b="1" dirty="0" smtClean="0"/>
              <a:t>core team  </a:t>
            </a:r>
            <a:r>
              <a:rPr lang="th-TH" b="1" dirty="0" smtClean="0"/>
              <a:t>มี </a:t>
            </a:r>
            <a:r>
              <a:rPr lang="th-TH" b="1" dirty="0" err="1" smtClean="0"/>
              <a:t>จปถ</a:t>
            </a:r>
            <a:r>
              <a:rPr lang="th-TH" b="1" dirty="0" smtClean="0"/>
              <a:t> ในองค์กร</a:t>
            </a:r>
            <a:endParaRPr lang="en-US" b="1" dirty="0" smtClean="0"/>
          </a:p>
          <a:p>
            <a:r>
              <a:rPr lang="th-TH" b="1" dirty="0" smtClean="0"/>
              <a:t>มีกรรมการพหุภาคี </a:t>
            </a:r>
            <a:r>
              <a:rPr lang="th-TH" b="1" dirty="0" err="1" smtClean="0"/>
              <a:t>สห</a:t>
            </a:r>
            <a:r>
              <a:rPr lang="th-TH" b="1" dirty="0" smtClean="0"/>
              <a:t>สาขาวิชาชีพ</a:t>
            </a:r>
          </a:p>
          <a:p>
            <a:r>
              <a:rPr lang="th-TH" b="1" dirty="0" smtClean="0"/>
              <a:t>มีกระบวนการขับเคลื่อนการดำเนินงาน</a:t>
            </a:r>
          </a:p>
          <a:p>
            <a:r>
              <a:rPr lang="th-TH" b="1" dirty="0" smtClean="0"/>
              <a:t>มีระบบการสื่อสารระหว่างทีมงานที่มีประสิทธิภาพ</a:t>
            </a:r>
          </a:p>
          <a:p>
            <a:r>
              <a:rPr lang="th-TH" b="1" dirty="0" smtClean="0"/>
              <a:t>มีแผนงานครอบคลุมทุกเสาหลัก</a:t>
            </a:r>
          </a:p>
          <a:p>
            <a:r>
              <a:rPr lang="th-TH" b="1" dirty="0" smtClean="0"/>
              <a:t>มีทักษะ การเปลี่ยนแผนสู่การปฏิบัติ โดยยุทธวิธี </a:t>
            </a:r>
            <a:r>
              <a:rPr lang="en-US" b="1" dirty="0" smtClean="0"/>
              <a:t>5 </a:t>
            </a:r>
            <a:r>
              <a:rPr lang="th-TH" b="1" dirty="0" smtClean="0"/>
              <a:t>ช </a:t>
            </a:r>
          </a:p>
          <a:p>
            <a:r>
              <a:rPr lang="th-TH" b="1" dirty="0" smtClean="0"/>
              <a:t>มีระบบข้อมูลคุณภาพเพื่อการกำกับติดตาม</a:t>
            </a:r>
          </a:p>
          <a:p>
            <a:r>
              <a:rPr lang="th-TH" b="1" dirty="0" smtClean="0"/>
              <a:t>มีการคืนข้อมูลสู่ชุมชน ภาคีเครือข่าย</a:t>
            </a:r>
          </a:p>
          <a:p>
            <a:r>
              <a:rPr lang="th-TH" b="1" dirty="0" smtClean="0"/>
              <a:t>มีภาคีเครือข่ายที่เข้ามาร่วมงาน และสนับสนุน การดำเนินงาน</a:t>
            </a:r>
          </a:p>
          <a:p>
            <a:r>
              <a:rPr lang="th-TH" b="1" dirty="0" smtClean="0"/>
              <a:t>มีผลงานที่สามารถขยายผลการดำเนินงาน</a:t>
            </a:r>
          </a:p>
          <a:p>
            <a:r>
              <a:rPr lang="th-TH" b="1" dirty="0" smtClean="0"/>
              <a:t>ทุกเครือข่ายมีความภาคภูมิใจ และรู้สึกเป็นเจ้าของ</a:t>
            </a:r>
          </a:p>
          <a:p>
            <a:endParaRPr lang="th-TH" dirty="0"/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Key success factors </a:t>
            </a:r>
            <a:endParaRPr lang="th-TH" sz="2800" dirty="0"/>
          </a:p>
        </p:txBody>
      </p:sp>
    </p:spTree>
    <p:extLst>
      <p:ext uri="{BB962C8B-B14F-4D97-AF65-F5344CB8AC3E}">
        <p14:creationId xmlns:p14="http://schemas.microsoft.com/office/powerpoint/2010/main" val="233863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ค้นหาจุดเสี่ยง แก้ไขจุดเสี่ยง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ระดับอำเภอ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ของ </a:t>
            </a:r>
            <a:r>
              <a:rPr lang="th-TH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อปท</a:t>
            </a:r>
            <a:endParaRPr 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 ในสถานประกอบการ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พหุภาคี สร้างมาตรการองค์กร ในสถานศึกษา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ออกระเบียบเรื่อง 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city speed limit</a:t>
            </a:r>
            <a:endParaRPr 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ยืนเคียงบ่าเคียงไหล่ กับตำรวจในการบังคับใช้กฎหมาย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สร้างกองร้อยน้ำหวานมาสนับสนุนงานตำรวจ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จัดระเบียบรถโรงเรียน</a:t>
            </a: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สร้างระบบข้อมูลเพื่อกำกับติดตาม</a:t>
            </a:r>
            <a:endParaRPr lang="th-TH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เราทำอะไรได้บ้าง</a:t>
            </a:r>
            <a:endParaRPr lang="th-TH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91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ชื่อเรื่อง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th-TH" sz="5400" dirty="0" smtClean="0"/>
              <a:t>คัมภีร์ สอจร</a:t>
            </a:r>
            <a:r>
              <a:rPr lang="en-US" sz="5400" dirty="0" smtClean="0"/>
              <a:t>:</a:t>
            </a:r>
            <a:r>
              <a:rPr lang="th-TH" sz="5400" dirty="0" smtClean="0"/>
              <a:t>ยุทธวิธีที่สำคัญ</a:t>
            </a:r>
            <a:r>
              <a:rPr lang="en-US" sz="5400" dirty="0" smtClean="0"/>
              <a:t> 5</a:t>
            </a:r>
            <a:r>
              <a:rPr lang="th-TH" sz="8800" dirty="0" smtClean="0"/>
              <a:t>ช</a:t>
            </a:r>
            <a:r>
              <a:rPr lang="th-TH" sz="5400" dirty="0" smtClean="0"/>
              <a:t> </a:t>
            </a:r>
            <a:r>
              <a:rPr lang="en-US" sz="5400" dirty="0" smtClean="0"/>
              <a:t>+5</a:t>
            </a:r>
            <a:r>
              <a:rPr lang="th-TH" sz="9600" dirty="0" smtClean="0"/>
              <a:t>ส</a:t>
            </a:r>
            <a:r>
              <a:rPr lang="th-TH" sz="5400" dirty="0" smtClean="0"/>
              <a:t> </a:t>
            </a: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85875"/>
            <a:ext cx="913447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4"/>
          <p:cNvSpPr txBox="1">
            <a:spLocks noChangeArrowheads="1"/>
          </p:cNvSpPr>
          <p:nvPr/>
        </p:nvSpPr>
        <p:spPr bwMode="auto">
          <a:xfrm>
            <a:off x="2857500" y="1428750"/>
            <a:ext cx="2578100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th-TH" altLang="th-TH" sz="2800" b="1">
                <a:cs typeface="Cordia New" pitchFamily="34" charset="-34"/>
              </a:rPr>
              <a:t>ชง ชม เชื่อม ช้อน เช็ค</a:t>
            </a:r>
          </a:p>
        </p:txBody>
      </p:sp>
    </p:spTree>
    <p:extLst>
      <p:ext uri="{BB962C8B-B14F-4D97-AF65-F5344CB8AC3E}">
        <p14:creationId xmlns:p14="http://schemas.microsoft.com/office/powerpoint/2010/main" val="185166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th-TH" b="1" smtClean="0"/>
              <a:t> </a:t>
            </a:r>
            <a:r>
              <a:rPr lang="th-TH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ยุทธวิธีการขับเคลื่อนกระบวนทัพ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524000"/>
            <a:ext cx="8577263" cy="4724400"/>
          </a:xfrm>
          <a:solidFill>
            <a:srgbClr val="00B0F0"/>
          </a:solidFill>
        </p:spPr>
        <p:txBody>
          <a:bodyPr/>
          <a:lstStyle/>
          <a:p>
            <a:pPr marL="609600" indent="-609600">
              <a:lnSpc>
                <a:spcPct val="80000"/>
              </a:lnSpc>
              <a:buFontTx/>
              <a:buNone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อปริหานิยธรรม 7</a:t>
            </a:r>
          </a:p>
          <a:p>
            <a:pPr marL="609600" indent="-609600">
              <a:lnSpc>
                <a:spcPct val="80000"/>
              </a:lnSpc>
              <a:buFontTx/>
              <a:buNone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ธรรมะแห่งความเจริญ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สมาชิกร่วมกันประชุมเป็นนิตย์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สมาชิกหมั่นเริ่มประชุมและเลิกประชุมโดยพร้อมเพรียงกัน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สมาชิกยอมรับมติส่วนใหญ่ของที่ประชุมโดยพร้อมเพรียงกัน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สมาชิกให้การยอมรับและเคารพผู้อาวุโส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สมาชิกดูแลและสงเคราะห์ผู้ด้อยโอกาส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สมาชิกส่งเสริมและรักษาวัฒนธรรมและประเพณีที่ดีงาม </a:t>
            </a:r>
          </a:p>
          <a:p>
            <a:pPr marL="609600" indent="-609600">
              <a:lnSpc>
                <a:spcPct val="80000"/>
              </a:lnSpc>
              <a:buFontTx/>
              <a:buAutoNum type="arabicPeriod"/>
            </a:pPr>
            <a:r>
              <a:rPr lang="th-TH" altLang="th-TH" sz="2800" b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สมาชิกช่วยกันส่งเสริมและทำนุบำรุงพระศาสนา </a:t>
            </a:r>
          </a:p>
        </p:txBody>
      </p:sp>
      <p:pic>
        <p:nvPicPr>
          <p:cNvPr id="135172" name="Picture 4" descr=" WHO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438" y="6400800"/>
            <a:ext cx="447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3" name="Picture 5" descr="TM NEW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3" y="6400800"/>
            <a:ext cx="40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4" name="Picture 6" descr="JICA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863" y="6386513"/>
            <a:ext cx="592137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5175" name="Picture 12" descr="C:\Documents and Settings\user\Desktop\พระสวย\1_4076_12619056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0"/>
            <a:ext cx="2428875" cy="212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2092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9" t="11136" r="1769" b="17269"/>
          <a:stretch/>
        </p:blipFill>
        <p:spPr>
          <a:xfrm>
            <a:off x="2339752" y="31999"/>
            <a:ext cx="4464496" cy="6826002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4402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228600" y="914400"/>
            <a:ext cx="8763000" cy="5715000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9728" indent="0">
              <a:buNone/>
            </a:pP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ก้าวต่อไปที่เป็นความท้า</a:t>
            </a:r>
            <a:r>
              <a:rPr lang="th-TH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ทาย</a:t>
            </a:r>
          </a:p>
          <a:p>
            <a:pPr marL="109728" indent="0">
              <a:buNone/>
            </a:pP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1-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ปัจจัยอะไรที่จะทำให้</a:t>
            </a:r>
            <a:r>
              <a:rPr lang="th-TH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องค์กรของเรา 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สามารถดำเนินการได้อย่างต่อเนื่อง ยั่งยืน จนกลายเป็นวัฒนธรรม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2-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จะเอางบประมาณมาจากไหน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3-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จะทำให้แผนงานครอบคลุม</a:t>
            </a:r>
            <a:r>
              <a:rPr lang="th-TH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ประชาชนในพื้นที่ได้อย่าง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ไร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4-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มีระบบการกำกับติดตามประเมินผล ที่ เป็นประจำวันได้อย่างไร ใครเป็นคนทำ มีแรงจูงใจให้ทำ จะทำต่อเนื่องได้อย่างไร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5-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จะเพิ่มการควบคุมพฤติกรรมเสี่ยงอื่นๆเข้าในมาตรการหรือไม่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6-</a:t>
            </a:r>
            <a:r>
              <a:rPr lang="th-TH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จะขยายผลต่อไปยังชุมชน </a:t>
            </a:r>
            <a:r>
              <a:rPr lang="th-TH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ในอำเภออื่นๆได้อย่างไร</a:t>
            </a:r>
          </a:p>
          <a:p>
            <a:endParaRPr lang="th-TH" sz="24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9728" indent="0" algn="r">
              <a:buNone/>
            </a:pPr>
            <a:r>
              <a:rPr lang="th-TH" sz="2400" i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มี</a:t>
            </a:r>
            <a:r>
              <a:rPr lang="th-TH" sz="2400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อะไรอีกมากมายที่เราต้องทำ และสามารถจะทำ</a:t>
            </a:r>
          </a:p>
          <a:p>
            <a:endParaRPr lang="th-TH" sz="24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09728" indent="0">
              <a:buNone/>
            </a:pPr>
            <a:r>
              <a:rPr lang="en-US" sz="2400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 </a:t>
            </a:r>
          </a:p>
          <a:p>
            <a:pPr marL="109728" indent="0">
              <a:buNone/>
            </a:pP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6703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9102743" cy="5093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367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>
          <a:xfrm>
            <a:off x="899592" y="2891408"/>
            <a:ext cx="6875225" cy="3933056"/>
          </a:xfrm>
        </p:spPr>
        <p:txBody>
          <a:bodyPr>
            <a:normAutofit fontScale="85000" lnSpcReduction="20000"/>
          </a:bodyPr>
          <a:lstStyle/>
          <a:p>
            <a:pPr marL="109728" indent="0">
              <a:buNone/>
            </a:pPr>
            <a:r>
              <a:rPr lang="th-TH" dirty="0"/>
              <a:t>ข้อ </a:t>
            </a:r>
            <a:r>
              <a:rPr lang="en-US" dirty="0"/>
              <a:t>comment </a:t>
            </a:r>
            <a:r>
              <a:rPr lang="th-TH" dirty="0"/>
              <a:t>ของ คณะกรรมการผู้ทรงคุณวุฒิ</a:t>
            </a:r>
            <a:endParaRPr lang="en-US" dirty="0"/>
          </a:p>
          <a:p>
            <a:pPr marL="109728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Message </a:t>
            </a:r>
            <a:r>
              <a:rPr lang="th-TH" dirty="0"/>
              <a:t>ที่เรา</a:t>
            </a:r>
            <a:r>
              <a:rPr lang="th-TH" dirty="0" smtClean="0"/>
              <a:t>ทำ  ไป</a:t>
            </a:r>
            <a:r>
              <a:rPr lang="th-TH" dirty="0"/>
              <a:t>ไม่ถึงวัยรุ่น</a:t>
            </a:r>
            <a:endParaRPr lang="en-US" dirty="0"/>
          </a:p>
          <a:p>
            <a:r>
              <a:rPr lang="th-TH" dirty="0"/>
              <a:t>องค์ความรู้ที่เรามีอยู่ ไม่สามารถส่งไปถึงวัยรุ่นให้เข้าใจ</a:t>
            </a:r>
            <a:endParaRPr lang="en-US" dirty="0"/>
          </a:p>
          <a:p>
            <a:r>
              <a:rPr lang="th-TH" dirty="0"/>
              <a:t>ต้องมีกระบวนการในการสื่อสารถึงกลุ่มเป้าหมาย</a:t>
            </a:r>
            <a:endParaRPr lang="en-US" dirty="0"/>
          </a:p>
          <a:p>
            <a:pPr marL="109728" indent="0">
              <a:buNone/>
            </a:pPr>
            <a:r>
              <a:rPr lang="en-US" dirty="0"/>
              <a:t> </a:t>
            </a:r>
          </a:p>
          <a:p>
            <a:r>
              <a:rPr lang="th-TH" dirty="0"/>
              <a:t>เรามี </a:t>
            </a:r>
            <a:r>
              <a:rPr lang="en-US" dirty="0"/>
              <a:t>Generation gap </a:t>
            </a:r>
            <a:r>
              <a:rPr lang="th-TH" dirty="0"/>
              <a:t>และ </a:t>
            </a:r>
            <a:r>
              <a:rPr lang="en-US" dirty="0"/>
              <a:t>communication gap</a:t>
            </a:r>
          </a:p>
          <a:p>
            <a:pPr marL="109728" indent="0">
              <a:buNone/>
            </a:pPr>
            <a:r>
              <a:rPr lang="en-US" dirty="0"/>
              <a:t> </a:t>
            </a:r>
          </a:p>
          <a:p>
            <a:r>
              <a:rPr lang="th-TH" dirty="0"/>
              <a:t>นักศึกษาไม่ทราบว่า ปัญหาอุบัติเหตุจราจร เป็นเรื่องใหญ่</a:t>
            </a:r>
            <a:endParaRPr lang="en-US" dirty="0"/>
          </a:p>
          <a:p>
            <a:r>
              <a:rPr lang="th-TH" dirty="0"/>
              <a:t>สื่อสารที่เราทำ ไม่ได้ไปถึงนักศึกษา</a:t>
            </a:r>
            <a:endParaRPr lang="en-US" dirty="0"/>
          </a:p>
          <a:p>
            <a:r>
              <a:rPr lang="th-TH" dirty="0"/>
              <a:t>และนักศึกษาไม่ได้เสพ สื่อที่เราทำ </a:t>
            </a:r>
            <a:endParaRPr lang="en-US" dirty="0"/>
          </a:p>
          <a:p>
            <a:endParaRPr lang="th-TH" dirty="0"/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9"/>
          <a:stretch/>
        </p:blipFill>
        <p:spPr>
          <a:xfrm>
            <a:off x="1031" y="0"/>
            <a:ext cx="4570969" cy="2636912"/>
          </a:xfrm>
          <a:prstGeom prst="rect">
            <a:avLst/>
          </a:prstGeom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6" r="30313"/>
          <a:stretch/>
        </p:blipFill>
        <p:spPr>
          <a:xfrm rot="5400000">
            <a:off x="5810393" y="-696696"/>
            <a:ext cx="2654424" cy="40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40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เนื้อหา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ถ้าคนไทยขี่มอเตอร์ไซค์ใส่หมวก</a:t>
            </a:r>
            <a:r>
              <a:rPr lang="th-TH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กันน็อค</a:t>
            </a:r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กันทุกคน การเสียชีวิตบนท้องถนน จะลดลงปีละ 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5000 </a:t>
            </a:r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คน</a:t>
            </a:r>
          </a:p>
          <a:p>
            <a:pPr marL="109728" indent="0">
              <a:buNone/>
            </a:pPr>
            <a:endParaRPr lang="th-TH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ถ้าคนไทยขับรถให้ช้าลง จะลดการตายได้อีก ไม่น้อยกว่า 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5000 </a:t>
            </a:r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คน</a:t>
            </a:r>
          </a:p>
          <a:p>
            <a:endParaRPr lang="th-TH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ถ้าคนไทยไม่เมาเหล้าขับรถ จะลดการสูญเสียได้อีก 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5000 </a:t>
            </a:r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คน</a:t>
            </a:r>
          </a:p>
          <a:p>
            <a:endParaRPr lang="th-TH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th-TH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เริ่มจากอำเภอของเราก่อน</a:t>
            </a:r>
            <a:endParaRPr lang="th-TH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094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1" b="9642"/>
          <a:stretch/>
        </p:blipFill>
        <p:spPr>
          <a:xfrm>
            <a:off x="0" y="20893"/>
            <a:ext cx="3995935" cy="6178209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ตัวแทนเนื้อหา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40" y="0"/>
            <a:ext cx="4776159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7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9" y="0"/>
            <a:ext cx="9175396" cy="6741368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7343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ตัวแทนเนื้อหา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-1"/>
            <a:ext cx="5184576" cy="6912769"/>
          </a:xfrm>
        </p:spPr>
      </p:pic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4507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862" y="579330"/>
            <a:ext cx="7773338" cy="7008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 ten lowest mortality rate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410789"/>
          <a:ext cx="7772400" cy="4702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/>
          <p:nvPr>
            <p:extLst/>
          </p:nvPr>
        </p:nvGraphicFramePr>
        <p:xfrm>
          <a:off x="684861" y="1899520"/>
          <a:ext cx="7374921" cy="4010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5" descr="Who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2432" y="423041"/>
            <a:ext cx="1196975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788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>
                <a:solidFill>
                  <a:srgbClr val="000000"/>
                </a:solidFill>
              </a:rPr>
              <a:t>การเสียชีวิตของคนไทยจากอุบัติเหตุทางถนน</a:t>
            </a:r>
            <a:br>
              <a:rPr lang="th-TH" dirty="0" smtClean="0">
                <a:solidFill>
                  <a:srgbClr val="000000"/>
                </a:solidFill>
              </a:rPr>
            </a:br>
            <a:r>
              <a:rPr lang="th-TH" dirty="0" smtClean="0">
                <a:solidFill>
                  <a:srgbClr val="000000"/>
                </a:solidFill>
              </a:rPr>
              <a:t>ช่วงปีใหม่ </a:t>
            </a:r>
            <a:r>
              <a:rPr lang="en-US" dirty="0" smtClean="0">
                <a:solidFill>
                  <a:srgbClr val="000000"/>
                </a:solidFill>
              </a:rPr>
              <a:t>&amp; </a:t>
            </a:r>
            <a:r>
              <a:rPr lang="th-TH" dirty="0" smtClean="0">
                <a:solidFill>
                  <a:srgbClr val="000000"/>
                </a:solidFill>
              </a:rPr>
              <a:t>สงกรานต์  </a:t>
            </a:r>
            <a:r>
              <a:rPr lang="en-US" dirty="0" smtClean="0">
                <a:solidFill>
                  <a:srgbClr val="000000"/>
                </a:solidFill>
              </a:rPr>
              <a:t>7 </a:t>
            </a:r>
            <a:r>
              <a:rPr lang="th-TH" dirty="0" smtClean="0">
                <a:solidFill>
                  <a:srgbClr val="000000"/>
                </a:solidFill>
              </a:rPr>
              <a:t>วันอันตราย</a:t>
            </a:r>
            <a:endParaRPr lang="th-TH" dirty="0">
              <a:solidFill>
                <a:srgbClr val="000000"/>
              </a:solidFill>
            </a:endParaRPr>
          </a:p>
        </p:txBody>
      </p:sp>
      <p:graphicFrame>
        <p:nvGraphicFramePr>
          <p:cNvPr id="6" name="ตัวแทนเนื้อหา 5"/>
          <p:cNvGraphicFramePr>
            <a:graphicFrameLocks noGrp="1"/>
          </p:cNvGraphicFramePr>
          <p:nvPr>
            <p:ph idx="1"/>
            <p:extLst/>
          </p:nvPr>
        </p:nvGraphicFramePr>
        <p:xfrm>
          <a:off x="430093" y="1524000"/>
          <a:ext cx="8229600" cy="5059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ปี พ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ศ</a:t>
                      </a:r>
                      <a:r>
                        <a:rPr lang="en-US" sz="2000" dirty="0" smtClean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</a:t>
                      </a:r>
                      <a:endParaRPr lang="th-TH" sz="2000" dirty="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เสียชีวิตปีใหม่</a:t>
                      </a:r>
                      <a:endParaRPr lang="th-TH" sz="2000" dirty="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000" dirty="0" smtClean="0">
                          <a:solidFill>
                            <a:srgbClr val="000000"/>
                          </a:solidFill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เสียชีวิตสงกรานต์</a:t>
                      </a:r>
                      <a:endParaRPr lang="th-TH" sz="2000" dirty="0">
                        <a:solidFill>
                          <a:srgbClr val="000000"/>
                        </a:solidFill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>
                    <a:solidFill>
                      <a:srgbClr val="FF9933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2551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477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2552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471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2553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427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2554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360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2555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454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418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2556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434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393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2557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424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397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2558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376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394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2559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426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507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2560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537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449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  <a:tr h="38077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2561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2562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463</a:t>
                      </a:r>
                    </a:p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543</a:t>
                      </a:r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rgbClr val="000000"/>
                          </a:solidFill>
                        </a:rPr>
                        <a:t>462</a:t>
                      </a:r>
                      <a:endParaRPr lang="th-TH" sz="2000" dirty="0" smtClean="0">
                        <a:solidFill>
                          <a:srgbClr val="000000"/>
                        </a:solidFill>
                      </a:endParaRPr>
                    </a:p>
                    <a:p>
                      <a:pPr algn="ctr"/>
                      <a:endParaRPr lang="th-TH" sz="2000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 rot="20651691">
            <a:off x="238091" y="3334368"/>
            <a:ext cx="8928100" cy="1076325"/>
          </a:xfrm>
          <a:prstGeom prst="rect">
            <a:avLst/>
          </a:prstGeom>
          <a:solidFill>
            <a:srgbClr val="F8F8F8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ill Sans MT" pitchFamily="34" charset="0"/>
                <a:cs typeface="Angsana New" pitchFamily="18" charset="-34"/>
              </a:defRPr>
            </a:lvl9pPr>
          </a:lstStyle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People who died during New year and </a:t>
            </a:r>
            <a:r>
              <a:rPr lang="en-US" sz="3200" dirty="0" err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Songgran</a:t>
            </a:r>
            <a:endParaRPr lang="th-TH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3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Were only 4.5% of the whole year loss</a:t>
            </a:r>
            <a:endParaRPr lang="th-TH" sz="3200" dirty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69999" y="7677472"/>
            <a:ext cx="7516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2400" i="1" dirty="0" smtClean="0"/>
              <a:t>จากฐานข้อมูลศูนย์ปฏิบัติการฉุกเฉินด้านการแพทย์และสาธารณสุข กระทรวงสาธารณสุข</a:t>
            </a:r>
            <a:endParaRPr lang="th-TH" sz="2400" i="1" dirty="0"/>
          </a:p>
        </p:txBody>
      </p:sp>
    </p:spTree>
    <p:extLst>
      <p:ext uri="{BB962C8B-B14F-4D97-AF65-F5344CB8AC3E}">
        <p14:creationId xmlns:p14="http://schemas.microsoft.com/office/powerpoint/2010/main" val="169329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th-TH" altLang="th-TH" smtClean="0"/>
          </a:p>
        </p:txBody>
      </p:sp>
      <p:sp>
        <p:nvSpPr>
          <p:cNvPr id="39939" name="ตัวยึดเนื้อหา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solidFill>
            <a:srgbClr val="002060"/>
          </a:solidFill>
        </p:spPr>
        <p:txBody>
          <a:bodyPr/>
          <a:lstStyle/>
          <a:p>
            <a:pPr eaLnBrk="1" hangingPunct="1"/>
            <a:endParaRPr lang="en-US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 3 Thais will die on the road</a:t>
            </a:r>
            <a:endParaRPr lang="th-TH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</a:t>
            </a:r>
            <a:r>
              <a:rPr lang="th-TH" altLang="th-TH" sz="2800" b="1" smtClean="0">
                <a:solidFill>
                  <a:srgbClr val="FFFF00"/>
                </a:solidFill>
              </a:rPr>
              <a:t> </a:t>
            </a:r>
            <a:r>
              <a:rPr lang="en-US" altLang="th-TH" sz="2800" b="1" smtClean="0">
                <a:solidFill>
                  <a:srgbClr val="FFFF00"/>
                </a:solidFill>
              </a:rPr>
              <a:t>200 Thais will get serious injured</a:t>
            </a:r>
            <a:endParaRPr lang="th-TH" altLang="th-TH" sz="2800" b="1" smtClean="0">
              <a:solidFill>
                <a:srgbClr val="FFFF00"/>
              </a:solidFill>
            </a:endParaRPr>
          </a:p>
          <a:p>
            <a:pPr eaLnBrk="1" hangingPunct="1"/>
            <a:r>
              <a:rPr lang="en-US" altLang="th-TH" sz="2800" b="1" smtClean="0">
                <a:solidFill>
                  <a:srgbClr val="FFFF00"/>
                </a:solidFill>
              </a:rPr>
              <a:t>Every hour, 8 Thais will become permanent handicap</a:t>
            </a:r>
            <a:endParaRPr lang="th-TH" altLang="th-TH" sz="2800" b="1" smtClean="0">
              <a:solidFill>
                <a:srgbClr val="FFFF00"/>
              </a:solidFill>
            </a:endParaRPr>
          </a:p>
        </p:txBody>
      </p:sp>
      <p:pic>
        <p:nvPicPr>
          <p:cNvPr id="39940" name="Picture 2" descr="Image(496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454400"/>
            <a:ext cx="4537075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3" descr="Image(495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27766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87"/>
          <p:cNvGrpSpPr/>
          <p:nvPr/>
        </p:nvGrpSpPr>
        <p:grpSpPr>
          <a:xfrm>
            <a:off x="774703" y="0"/>
            <a:ext cx="8369296" cy="644316"/>
            <a:chOff x="3762242" y="-1240110"/>
            <a:chExt cx="8411410" cy="2876550"/>
          </a:xfrm>
          <a:gradFill flip="none" rotWithShape="1">
            <a:gsLst>
              <a:gs pos="100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3500000" scaled="1"/>
            <a:tileRect/>
          </a:gradFill>
        </p:grpSpPr>
        <p:sp>
          <p:nvSpPr>
            <p:cNvPr id="89" name="AutoShape 3"/>
            <p:cNvSpPr>
              <a:spLocks/>
            </p:cNvSpPr>
            <p:nvPr/>
          </p:nvSpPr>
          <p:spPr bwMode="auto">
            <a:xfrm flipV="1">
              <a:off x="3762242" y="-1240110"/>
              <a:ext cx="3711438" cy="2876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  <a:gd name="connsiteX0" fmla="*/ 1546 w 17505"/>
                <a:gd name="connsiteY0" fmla="*/ 0 h 21600"/>
                <a:gd name="connsiteX1" fmla="*/ 0 w 17505"/>
                <a:gd name="connsiteY1" fmla="*/ 21600 h 21600"/>
                <a:gd name="connsiteX2" fmla="*/ 11864 w 17505"/>
                <a:gd name="connsiteY2" fmla="*/ 21600 h 21600"/>
                <a:gd name="connsiteX3" fmla="*/ 17505 w 17505"/>
                <a:gd name="connsiteY3" fmla="*/ 0 h 21600"/>
                <a:gd name="connsiteX4" fmla="*/ 1546 w 17505"/>
                <a:gd name="connsiteY4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5" h="21600">
                  <a:moveTo>
                    <a:pt x="1546" y="0"/>
                  </a:moveTo>
                  <a:lnTo>
                    <a:pt x="0" y="21600"/>
                  </a:lnTo>
                  <a:lnTo>
                    <a:pt x="11864" y="21600"/>
                  </a:lnTo>
                  <a:lnTo>
                    <a:pt x="17505" y="0"/>
                  </a:lnTo>
                  <a:lnTo>
                    <a:pt x="1546" y="0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pPr algn="ctr" hangingPunct="0">
                <a:defRPr/>
              </a:pPr>
              <a:endParaRPr lang="th-TH"/>
            </a:p>
          </p:txBody>
        </p:sp>
        <p:sp>
          <p:nvSpPr>
            <p:cNvPr id="90" name="AutoShape 4"/>
            <p:cNvSpPr>
              <a:spLocks/>
            </p:cNvSpPr>
            <p:nvPr/>
          </p:nvSpPr>
          <p:spPr bwMode="auto">
            <a:xfrm rot="10800000" flipV="1">
              <a:off x="5998344" y="-1240110"/>
              <a:ext cx="4693841" cy="2876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pPr algn="ctr" hangingPunct="0">
                <a:defRPr/>
              </a:pPr>
              <a:endParaRPr lang="th-TH"/>
            </a:p>
          </p:txBody>
        </p:sp>
        <p:sp>
          <p:nvSpPr>
            <p:cNvPr id="91" name="AutoShape 5"/>
            <p:cNvSpPr>
              <a:spLocks/>
            </p:cNvSpPr>
            <p:nvPr/>
          </p:nvSpPr>
          <p:spPr bwMode="auto">
            <a:xfrm flipV="1">
              <a:off x="9382720" y="-1227438"/>
              <a:ext cx="2790932" cy="28638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853" y="21582"/>
                  </a:lnTo>
                  <a:lnTo>
                    <a:pt x="21600" y="21600"/>
                  </a:lnTo>
                  <a:lnTo>
                    <a:pt x="21548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pPr algn="ctr" hangingPunct="0">
                <a:defRPr/>
              </a:pPr>
              <a:endParaRPr lang="th-TH"/>
            </a:p>
          </p:txBody>
        </p:sp>
      </p:grpSp>
      <p:sp>
        <p:nvSpPr>
          <p:cNvPr id="1027" name="Rectangle 1"/>
          <p:cNvSpPr>
            <a:spLocks/>
          </p:cNvSpPr>
          <p:nvPr/>
        </p:nvSpPr>
        <p:spPr bwMode="auto">
          <a:xfrm>
            <a:off x="0" y="1150814"/>
            <a:ext cx="9144000" cy="456530"/>
          </a:xfrm>
          <a:prstGeom prst="rect">
            <a:avLst/>
          </a:prstGeom>
          <a:solidFill>
            <a:srgbClr val="80808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799" tIns="50799" rIns="50799" bIns="50799" anchor="ctr"/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th-TH" sz="2531"/>
          </a:p>
        </p:txBody>
      </p:sp>
      <p:grpSp>
        <p:nvGrpSpPr>
          <p:cNvPr id="1028" name="Group 2"/>
          <p:cNvGrpSpPr>
            <a:grpSpLocks/>
          </p:cNvGrpSpPr>
          <p:nvPr/>
        </p:nvGrpSpPr>
        <p:grpSpPr bwMode="auto">
          <a:xfrm>
            <a:off x="5736209" y="644054"/>
            <a:ext cx="3443510" cy="875109"/>
            <a:chOff x="0" y="0"/>
            <a:chExt cx="358" cy="98"/>
          </a:xfrm>
        </p:grpSpPr>
        <p:sp>
          <p:nvSpPr>
            <p:cNvPr id="1037" name="AutoShape 3"/>
            <p:cNvSpPr>
              <a:spLocks/>
            </p:cNvSpPr>
            <p:nvPr/>
          </p:nvSpPr>
          <p:spPr bwMode="auto">
            <a:xfrm>
              <a:off x="0" y="0"/>
              <a:ext cx="162" cy="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640" y="0"/>
                  </a:moveTo>
                  <a:lnTo>
                    <a:pt x="0" y="21600"/>
                  </a:lnTo>
                  <a:lnTo>
                    <a:pt x="1595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50799" tIns="50799" rIns="50799" bIns="50799" anchor="ctr"/>
            <a:lstStyle>
              <a:lvl1pPr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/>
              <a:endParaRPr lang="th-TH" sz="2531"/>
            </a:p>
          </p:txBody>
        </p:sp>
        <p:sp>
          <p:nvSpPr>
            <p:cNvPr id="1038" name="AutoShape 4"/>
            <p:cNvSpPr>
              <a:spLocks/>
            </p:cNvSpPr>
            <p:nvPr/>
          </p:nvSpPr>
          <p:spPr bwMode="auto">
            <a:xfrm rot="10800000">
              <a:off x="128" y="0"/>
              <a:ext cx="166" cy="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50799" tIns="50799" rIns="50799" bIns="50799" anchor="ctr"/>
            <a:lstStyle>
              <a:lvl1pPr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/>
              <a:endParaRPr lang="th-TH" sz="2531"/>
            </a:p>
          </p:txBody>
        </p:sp>
        <p:sp>
          <p:nvSpPr>
            <p:cNvPr id="1039" name="AutoShape 5"/>
            <p:cNvSpPr>
              <a:spLocks/>
            </p:cNvSpPr>
            <p:nvPr/>
          </p:nvSpPr>
          <p:spPr bwMode="auto">
            <a:xfrm>
              <a:off x="259" y="0"/>
              <a:ext cx="99" cy="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853" y="21582"/>
                  </a:lnTo>
                  <a:lnTo>
                    <a:pt x="21600" y="21600"/>
                  </a:lnTo>
                  <a:lnTo>
                    <a:pt x="2154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799" tIns="50799" rIns="50799" bIns="50799" anchor="ctr"/>
            <a:lstStyle>
              <a:lvl1pPr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/>
              <a:endParaRPr lang="th-TH" sz="2531"/>
            </a:p>
          </p:txBody>
        </p:sp>
      </p:grpSp>
      <p:cxnSp>
        <p:nvCxnSpPr>
          <p:cNvPr id="1029" name="Straight Connector 41"/>
          <p:cNvCxnSpPr>
            <a:cxnSpLocks noChangeShapeType="1"/>
          </p:cNvCxnSpPr>
          <p:nvPr/>
        </p:nvCxnSpPr>
        <p:spPr bwMode="auto">
          <a:xfrm>
            <a:off x="-1116" y="1118443"/>
            <a:ext cx="9144001" cy="50230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5" name="Rectangle 6"/>
          <p:cNvSpPr>
            <a:spLocks/>
          </p:cNvSpPr>
          <p:nvPr/>
        </p:nvSpPr>
        <p:spPr bwMode="auto">
          <a:xfrm>
            <a:off x="0" y="789161"/>
            <a:ext cx="9144000" cy="7500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algn="ctr" hangingPunct="0">
              <a:defRPr/>
            </a:pPr>
            <a:endParaRPr lang="th-TH"/>
          </a:p>
        </p:txBody>
      </p:sp>
      <p:pic>
        <p:nvPicPr>
          <p:cNvPr id="1031" name="รูปภาพ 43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t="25333" b="50667"/>
          <a:stretch>
            <a:fillRect/>
          </a:stretch>
        </p:blipFill>
        <p:spPr bwMode="auto">
          <a:xfrm>
            <a:off x="1" y="795859"/>
            <a:ext cx="1944439" cy="9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32" name="ตัวเชื่อมต่อตรง 74"/>
          <p:cNvCxnSpPr>
            <a:cxnSpLocks noChangeShapeType="1"/>
          </p:cNvCxnSpPr>
          <p:nvPr/>
        </p:nvCxnSpPr>
        <p:spPr bwMode="auto">
          <a:xfrm>
            <a:off x="926455" y="579314"/>
            <a:ext cx="8217545" cy="0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1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95400"/>
            <a:ext cx="9144000" cy="0"/>
          </a:xfrm>
          <a:prstGeom prst="line">
            <a:avLst/>
          </a:prstGeom>
          <a:noFill/>
          <a:ln w="57150" algn="ctr">
            <a:solidFill>
              <a:schemeClr val="accent1">
                <a:lumMod val="75000"/>
              </a:schemeClr>
            </a:solidFill>
            <a:miter lim="0"/>
            <a:headEnd/>
            <a:tailEnd/>
          </a:ln>
        </p:spPr>
      </p:cxnSp>
      <p:pic>
        <p:nvPicPr>
          <p:cNvPr id="1034" name="รูปภาพ 51" descr="Untitled-1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01" y="774651"/>
            <a:ext cx="5074295" cy="8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TextBox 20"/>
          <p:cNvSpPr txBox="1">
            <a:spLocks noChangeArrowheads="1"/>
          </p:cNvSpPr>
          <p:nvPr/>
        </p:nvSpPr>
        <p:spPr bwMode="auto">
          <a:xfrm>
            <a:off x="3718100" y="2976935"/>
            <a:ext cx="5073178" cy="236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 hangingPunct="1"/>
            <a:endParaRPr lang="th-TH" sz="239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39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39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53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53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531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pic>
        <p:nvPicPr>
          <p:cNvPr id="1036" name="Picture 18" descr="155134013475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623" y="1553765"/>
            <a:ext cx="6680522" cy="502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กล่องข้อความ 2"/>
          <p:cNvSpPr txBox="1"/>
          <p:nvPr/>
        </p:nvSpPr>
        <p:spPr>
          <a:xfrm>
            <a:off x="1512785" y="6230888"/>
            <a:ext cx="4942263" cy="4801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th-TH" dirty="0" smtClean="0"/>
              <a:t>กรมควบคุมโรค กระทรวงสาธารณสุข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372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87"/>
          <p:cNvGrpSpPr/>
          <p:nvPr/>
        </p:nvGrpSpPr>
        <p:grpSpPr>
          <a:xfrm>
            <a:off x="774703" y="0"/>
            <a:ext cx="8369296" cy="644316"/>
            <a:chOff x="3762242" y="-1240110"/>
            <a:chExt cx="8411410" cy="2876550"/>
          </a:xfrm>
          <a:gradFill flip="none" rotWithShape="1">
            <a:gsLst>
              <a:gs pos="100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lin ang="13500000" scaled="1"/>
            <a:tileRect/>
          </a:gradFill>
        </p:grpSpPr>
        <p:sp>
          <p:nvSpPr>
            <p:cNvPr id="89" name="AutoShape 3"/>
            <p:cNvSpPr>
              <a:spLocks/>
            </p:cNvSpPr>
            <p:nvPr/>
          </p:nvSpPr>
          <p:spPr bwMode="auto">
            <a:xfrm flipV="1">
              <a:off x="3762242" y="-1240110"/>
              <a:ext cx="3711438" cy="2876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  <a:gd name="connsiteX0" fmla="*/ 1546 w 17505"/>
                <a:gd name="connsiteY0" fmla="*/ 0 h 21600"/>
                <a:gd name="connsiteX1" fmla="*/ 0 w 17505"/>
                <a:gd name="connsiteY1" fmla="*/ 21600 h 21600"/>
                <a:gd name="connsiteX2" fmla="*/ 11864 w 17505"/>
                <a:gd name="connsiteY2" fmla="*/ 21600 h 21600"/>
                <a:gd name="connsiteX3" fmla="*/ 17505 w 17505"/>
                <a:gd name="connsiteY3" fmla="*/ 0 h 21600"/>
                <a:gd name="connsiteX4" fmla="*/ 1546 w 17505"/>
                <a:gd name="connsiteY4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505" h="21600">
                  <a:moveTo>
                    <a:pt x="1546" y="0"/>
                  </a:moveTo>
                  <a:lnTo>
                    <a:pt x="0" y="21600"/>
                  </a:lnTo>
                  <a:lnTo>
                    <a:pt x="11864" y="21600"/>
                  </a:lnTo>
                  <a:lnTo>
                    <a:pt x="17505" y="0"/>
                  </a:lnTo>
                  <a:lnTo>
                    <a:pt x="1546" y="0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pPr algn="ctr" hangingPunct="0">
                <a:defRPr/>
              </a:pPr>
              <a:endParaRPr lang="th-TH"/>
            </a:p>
          </p:txBody>
        </p:sp>
        <p:sp>
          <p:nvSpPr>
            <p:cNvPr id="90" name="AutoShape 4"/>
            <p:cNvSpPr>
              <a:spLocks/>
            </p:cNvSpPr>
            <p:nvPr/>
          </p:nvSpPr>
          <p:spPr bwMode="auto">
            <a:xfrm rot="10800000" flipV="1">
              <a:off x="5998344" y="-1240110"/>
              <a:ext cx="4693841" cy="287655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pPr algn="ctr" hangingPunct="0">
                <a:defRPr/>
              </a:pPr>
              <a:endParaRPr lang="th-TH"/>
            </a:p>
          </p:txBody>
        </p:sp>
        <p:sp>
          <p:nvSpPr>
            <p:cNvPr id="91" name="AutoShape 5"/>
            <p:cNvSpPr>
              <a:spLocks/>
            </p:cNvSpPr>
            <p:nvPr/>
          </p:nvSpPr>
          <p:spPr bwMode="auto">
            <a:xfrm flipV="1">
              <a:off x="9382720" y="-1227438"/>
              <a:ext cx="2790932" cy="286387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8853" y="21582"/>
                  </a:lnTo>
                  <a:lnTo>
                    <a:pt x="21600" y="21600"/>
                  </a:lnTo>
                  <a:lnTo>
                    <a:pt x="21548" y="1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lIns="50799" tIns="50799" rIns="50799" bIns="50799" anchor="ctr"/>
            <a:lstStyle/>
            <a:p>
              <a:pPr algn="ctr" hangingPunct="0">
                <a:defRPr/>
              </a:pPr>
              <a:endParaRPr lang="th-TH"/>
            </a:p>
          </p:txBody>
        </p:sp>
      </p:grpSp>
      <p:sp>
        <p:nvSpPr>
          <p:cNvPr id="3075" name="Rectangle 1"/>
          <p:cNvSpPr>
            <a:spLocks/>
          </p:cNvSpPr>
          <p:nvPr/>
        </p:nvSpPr>
        <p:spPr bwMode="auto">
          <a:xfrm>
            <a:off x="0" y="1150814"/>
            <a:ext cx="9144000" cy="456530"/>
          </a:xfrm>
          <a:prstGeom prst="rect">
            <a:avLst/>
          </a:prstGeom>
          <a:solidFill>
            <a:srgbClr val="808080">
              <a:alpha val="2509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  <p:txBody>
          <a:bodyPr lIns="50799" tIns="50799" rIns="50799" bIns="50799" anchor="ctr"/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algn="ctr" eaLnBrk="1"/>
            <a:endParaRPr lang="th-TH" sz="2531"/>
          </a:p>
        </p:txBody>
      </p:sp>
      <p:grpSp>
        <p:nvGrpSpPr>
          <p:cNvPr id="3076" name="Group 2"/>
          <p:cNvGrpSpPr>
            <a:grpSpLocks/>
          </p:cNvGrpSpPr>
          <p:nvPr/>
        </p:nvGrpSpPr>
        <p:grpSpPr bwMode="auto">
          <a:xfrm>
            <a:off x="5736209" y="644054"/>
            <a:ext cx="3443510" cy="875109"/>
            <a:chOff x="0" y="0"/>
            <a:chExt cx="358" cy="98"/>
          </a:xfrm>
        </p:grpSpPr>
        <p:sp>
          <p:nvSpPr>
            <p:cNvPr id="3085" name="AutoShape 3"/>
            <p:cNvSpPr>
              <a:spLocks/>
            </p:cNvSpPr>
            <p:nvPr/>
          </p:nvSpPr>
          <p:spPr bwMode="auto">
            <a:xfrm>
              <a:off x="0" y="0"/>
              <a:ext cx="162" cy="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640" y="0"/>
                  </a:moveTo>
                  <a:lnTo>
                    <a:pt x="0" y="21600"/>
                  </a:lnTo>
                  <a:lnTo>
                    <a:pt x="1595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80808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50799" tIns="50799" rIns="50799" bIns="50799" anchor="ctr"/>
            <a:lstStyle>
              <a:lvl1pPr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/>
              <a:endParaRPr lang="th-TH" sz="2531"/>
            </a:p>
          </p:txBody>
        </p:sp>
        <p:sp>
          <p:nvSpPr>
            <p:cNvPr id="3086" name="AutoShape 4"/>
            <p:cNvSpPr>
              <a:spLocks/>
            </p:cNvSpPr>
            <p:nvPr/>
          </p:nvSpPr>
          <p:spPr bwMode="auto">
            <a:xfrm rot="10800000">
              <a:off x="128" y="0"/>
              <a:ext cx="166" cy="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399" y="21600"/>
                  </a:lnTo>
                  <a:lnTo>
                    <a:pt x="16201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0"/>
                  <a:headEnd/>
                  <a:tailEnd/>
                </a14:hiddenLine>
              </a:ext>
            </a:extLst>
          </p:spPr>
          <p:txBody>
            <a:bodyPr lIns="50799" tIns="50799" rIns="50799" bIns="50799" anchor="ctr"/>
            <a:lstStyle>
              <a:lvl1pPr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/>
              <a:endParaRPr lang="th-TH" sz="2531"/>
            </a:p>
          </p:txBody>
        </p:sp>
        <p:sp>
          <p:nvSpPr>
            <p:cNvPr id="3087" name="AutoShape 5"/>
            <p:cNvSpPr>
              <a:spLocks/>
            </p:cNvSpPr>
            <p:nvPr/>
          </p:nvSpPr>
          <p:spPr bwMode="auto">
            <a:xfrm>
              <a:off x="259" y="0"/>
              <a:ext cx="99" cy="9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8853" y="21582"/>
                  </a:lnTo>
                  <a:lnTo>
                    <a:pt x="21600" y="21600"/>
                  </a:lnTo>
                  <a:lnTo>
                    <a:pt x="21548" y="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8080">
                <a:alpha val="25098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50799" tIns="50799" rIns="50799" bIns="50799" anchor="ctr"/>
            <a:lstStyle>
              <a:lvl1pPr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1pPr>
              <a:lvl2pPr marL="742950" indent="-28575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2pPr>
              <a:lvl3pPr marL="11430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3pPr>
              <a:lvl4pPr marL="16002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4pPr>
              <a:lvl5pPr marL="2057400" indent="-228600" eaLnBrk="0" hangingPunct="0"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5pPr>
              <a:lvl6pPr marL="25146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6pPr>
              <a:lvl7pPr marL="29718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7pPr>
              <a:lvl8pPr marL="34290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8pPr>
              <a:lvl9pPr marL="3886200" indent="-228600" defTabSz="584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rgbClr val="000000"/>
                  </a:solidFill>
                  <a:latin typeface="Helvetica Light" charset="0"/>
                  <a:ea typeface="Helvetica Light" charset="0"/>
                  <a:cs typeface="Helvetica Light" charset="0"/>
                  <a:sym typeface="Helvetica Light" charset="0"/>
                </a:defRPr>
              </a:lvl9pPr>
            </a:lstStyle>
            <a:p>
              <a:pPr eaLnBrk="1" hangingPunct="1"/>
              <a:endParaRPr lang="th-TH" sz="2531"/>
            </a:p>
          </p:txBody>
        </p:sp>
      </p:grpSp>
      <p:cxnSp>
        <p:nvCxnSpPr>
          <p:cNvPr id="3077" name="Straight Connector 41"/>
          <p:cNvCxnSpPr>
            <a:cxnSpLocks noChangeShapeType="1"/>
          </p:cNvCxnSpPr>
          <p:nvPr/>
        </p:nvCxnSpPr>
        <p:spPr bwMode="auto">
          <a:xfrm>
            <a:off x="-1116" y="1118443"/>
            <a:ext cx="9144001" cy="50230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5" name="Rectangle 6"/>
          <p:cNvSpPr>
            <a:spLocks/>
          </p:cNvSpPr>
          <p:nvPr/>
        </p:nvSpPr>
        <p:spPr bwMode="auto">
          <a:xfrm>
            <a:off x="0" y="789161"/>
            <a:ext cx="9144000" cy="75009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0799" tIns="50799" rIns="50799" bIns="50799" anchor="ctr"/>
          <a:lstStyle/>
          <a:p>
            <a:pPr algn="ctr" hangingPunct="0">
              <a:defRPr/>
            </a:pPr>
            <a:endParaRPr lang="th-TH"/>
          </a:p>
        </p:txBody>
      </p:sp>
      <p:pic>
        <p:nvPicPr>
          <p:cNvPr id="3079" name="รูปภาพ 43" descr="Untitled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95" t="25333" b="50667"/>
          <a:stretch>
            <a:fillRect/>
          </a:stretch>
        </p:blipFill>
        <p:spPr bwMode="auto">
          <a:xfrm>
            <a:off x="1" y="795859"/>
            <a:ext cx="1944439" cy="91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80" name="ตัวเชื่อมต่อตรง 74"/>
          <p:cNvCxnSpPr>
            <a:cxnSpLocks noChangeShapeType="1"/>
          </p:cNvCxnSpPr>
          <p:nvPr/>
        </p:nvCxnSpPr>
        <p:spPr bwMode="auto">
          <a:xfrm>
            <a:off x="926455" y="579314"/>
            <a:ext cx="8217545" cy="0"/>
          </a:xfrm>
          <a:prstGeom prst="line">
            <a:avLst/>
          </a:prstGeom>
          <a:noFill/>
          <a:ln w="76200" algn="ctr">
            <a:solidFill>
              <a:schemeClr val="bg1"/>
            </a:solidFill>
            <a:miter lim="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61" name="ตัวเชื่อมต่อตรง 75"/>
          <p:cNvCxnSpPr>
            <a:cxnSpLocks noChangeShapeType="1"/>
          </p:cNvCxnSpPr>
          <p:nvPr/>
        </p:nvCxnSpPr>
        <p:spPr bwMode="auto">
          <a:xfrm>
            <a:off x="0" y="695400"/>
            <a:ext cx="9144000" cy="0"/>
          </a:xfrm>
          <a:prstGeom prst="line">
            <a:avLst/>
          </a:prstGeom>
          <a:noFill/>
          <a:ln w="57150" algn="ctr">
            <a:solidFill>
              <a:schemeClr val="accent1">
                <a:lumMod val="75000"/>
              </a:schemeClr>
            </a:solidFill>
            <a:miter lim="0"/>
            <a:headEnd/>
            <a:tailEnd/>
          </a:ln>
        </p:spPr>
      </p:cxnSp>
      <p:pic>
        <p:nvPicPr>
          <p:cNvPr id="3082" name="รูปภาพ 51" descr="Untitled-1 cop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901" y="774651"/>
            <a:ext cx="5074295" cy="8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3" name="TextBox 20"/>
          <p:cNvSpPr txBox="1">
            <a:spLocks noChangeArrowheads="1"/>
          </p:cNvSpPr>
          <p:nvPr/>
        </p:nvSpPr>
        <p:spPr bwMode="auto">
          <a:xfrm>
            <a:off x="3718100" y="2976935"/>
            <a:ext cx="5073178" cy="2364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1pPr>
            <a:lvl2pPr marL="742950" indent="-28575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2pPr>
            <a:lvl3pPr marL="11430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3pPr>
            <a:lvl4pPr marL="16002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4pPr>
            <a:lvl5pPr marL="2057400" indent="-228600" eaLnBrk="0" hangingPunct="0"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5pPr>
            <a:lvl6pPr marL="25146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6pPr>
            <a:lvl7pPr marL="29718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7pPr>
            <a:lvl8pPr marL="34290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8pPr>
            <a:lvl9pPr marL="3886200" indent="-228600" defTabSz="584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000000"/>
                </a:solidFill>
                <a:latin typeface="Helvetica Light" charset="0"/>
                <a:ea typeface="Helvetica Light" charset="0"/>
                <a:cs typeface="Helvetica Light" charset="0"/>
                <a:sym typeface="Helvetica Light" charset="0"/>
              </a:defRPr>
            </a:lvl9pPr>
          </a:lstStyle>
          <a:p>
            <a:pPr eaLnBrk="1" hangingPunct="1"/>
            <a:endParaRPr lang="th-TH" sz="239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39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39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53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531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pPr eaLnBrk="1" hangingPunct="1"/>
            <a:endParaRPr lang="th-TH" sz="2531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graphicFrame>
        <p:nvGraphicFramePr>
          <p:cNvPr id="23" name="Chart 22"/>
          <p:cNvGraphicFramePr/>
          <p:nvPr/>
        </p:nvGraphicFramePr>
        <p:xfrm>
          <a:off x="804762" y="1670955"/>
          <a:ext cx="7634936" cy="48722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149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ustom 3">
      <a:dk1>
        <a:sysClr val="windowText" lastClr="000000"/>
      </a:dk1>
      <a:lt1>
        <a:sysClr val="window" lastClr="FFFFFF"/>
      </a:lt1>
      <a:dk2>
        <a:srgbClr val="004E6C"/>
      </a:dk2>
      <a:lt2>
        <a:srgbClr val="DBF5F9"/>
      </a:lt2>
      <a:accent1>
        <a:srgbClr val="0B9B74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11477</TotalTime>
  <Words>985</Words>
  <Application>Microsoft Office PowerPoint</Application>
  <PresentationFormat>นำเสนอทางหน้าจอ (4:3)</PresentationFormat>
  <Paragraphs>293</Paragraphs>
  <Slides>44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12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44</vt:i4>
      </vt:variant>
    </vt:vector>
  </HeadingPairs>
  <TitlesOfParts>
    <vt:vector size="57" baseType="lpstr">
      <vt:lpstr>Arial Unicode MS</vt:lpstr>
      <vt:lpstr>Angsana New</vt:lpstr>
      <vt:lpstr>Arial</vt:lpstr>
      <vt:lpstr>Calibri</vt:lpstr>
      <vt:lpstr>Cordia New</vt:lpstr>
      <vt:lpstr>Helvetica Light</vt:lpstr>
      <vt:lpstr>Lucida Sans Unicode</vt:lpstr>
      <vt:lpstr>Tahoma</vt:lpstr>
      <vt:lpstr>Times New Roman</vt:lpstr>
      <vt:lpstr>Verdana</vt:lpstr>
      <vt:lpstr>Wingdings 2</vt:lpstr>
      <vt:lpstr>Wingdings 3</vt:lpstr>
      <vt:lpstr>Concourse</vt:lpstr>
      <vt:lpstr>งานนำเสนอ PowerPoint</vt:lpstr>
      <vt:lpstr>ปฐมนิเทศ แผนงานมาตรการองค์กร ภาคเหนือ  1 เมษายน 2562</vt:lpstr>
      <vt:lpstr>งานนำเสนอ PowerPoint</vt:lpstr>
      <vt:lpstr>งานนำเสนอ PowerPoint</vt:lpstr>
      <vt:lpstr>Top ten lowest mortality rate</vt:lpstr>
      <vt:lpstr>การเสียชีวิตของคนไทยจากอุบัติเหตุทางถนน ช่วงปีใหม่ &amp; สงกรานต์  7 วันอันตราย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4. สัดส่วนการเสียชีวิตจากเหตุที่เกิดกับ MC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16 ตุลา 2561</vt:lpstr>
      <vt:lpstr>งานนำเสนอ PowerPoint</vt:lpstr>
      <vt:lpstr>รถ refer รพ เจ้าพระยาอภัยภูเบศ ส่งคนไข้ไปศรีสะเกษ ประสานงาน สิบล้อ พยาบาลเสียชีวิต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WHO framework for decade of action(2011-2020) UNGA ,2 March 2010 , New York</vt:lpstr>
      <vt:lpstr>งานนำเสนอ PowerPoint</vt:lpstr>
      <vt:lpstr>งานนำเสนอ PowerPoint</vt:lpstr>
      <vt:lpstr> Thailand Road Safety Network</vt:lpstr>
      <vt:lpstr>งานนำเสนอ PowerPoint</vt:lpstr>
      <vt:lpstr>งานนำเสนอ PowerPoint</vt:lpstr>
      <vt:lpstr>งานนำเสนอ PowerPoint</vt:lpstr>
      <vt:lpstr> Key success factors </vt:lpstr>
      <vt:lpstr>เราทำอะไรได้บ้าง</vt:lpstr>
      <vt:lpstr>คัมภีร์ สอจร:ยุทธวิธีที่สำคัญ 5ช +5ส </vt:lpstr>
      <vt:lpstr> ยุทธวิธีการขับเคลื่อนกระบวนทัพ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>-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การประชุมเชิงปฏิบัติการผู้รับทุนโครงการเปิดรับทั่วไป</dc:title>
  <dc:creator>porntippa</dc:creator>
  <cp:lastModifiedBy>Windows User</cp:lastModifiedBy>
  <cp:revision>318</cp:revision>
  <cp:lastPrinted>1601-01-01T00:00:00Z</cp:lastPrinted>
  <dcterms:created xsi:type="dcterms:W3CDTF">2008-08-05T09:16:10Z</dcterms:created>
  <dcterms:modified xsi:type="dcterms:W3CDTF">2019-04-01T02:55:15Z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TC010690321054</vt:lpwstr>
  </property>
</Properties>
</file>